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0"/>
  </p:notesMasterIdLst>
  <p:handoutMasterIdLst>
    <p:handoutMasterId r:id="rId51"/>
  </p:handoutMasterIdLst>
  <p:sldIdLst>
    <p:sldId id="261" r:id="rId2"/>
    <p:sldId id="297" r:id="rId3"/>
    <p:sldId id="302" r:id="rId4"/>
    <p:sldId id="298" r:id="rId5"/>
    <p:sldId id="299" r:id="rId6"/>
    <p:sldId id="300" r:id="rId7"/>
    <p:sldId id="303" r:id="rId8"/>
    <p:sldId id="301" r:id="rId9"/>
    <p:sldId id="304" r:id="rId10"/>
    <p:sldId id="305" r:id="rId11"/>
    <p:sldId id="307" r:id="rId12"/>
    <p:sldId id="306" r:id="rId13"/>
    <p:sldId id="308" r:id="rId14"/>
    <p:sldId id="309" r:id="rId15"/>
    <p:sldId id="310" r:id="rId16"/>
    <p:sldId id="311" r:id="rId17"/>
    <p:sldId id="312" r:id="rId18"/>
    <p:sldId id="313" r:id="rId19"/>
    <p:sldId id="314" r:id="rId20"/>
    <p:sldId id="315" r:id="rId21"/>
    <p:sldId id="316" r:id="rId22"/>
    <p:sldId id="329" r:id="rId23"/>
    <p:sldId id="318" r:id="rId24"/>
    <p:sldId id="319" r:id="rId25"/>
    <p:sldId id="320" r:id="rId26"/>
    <p:sldId id="317" r:id="rId27"/>
    <p:sldId id="321" r:id="rId28"/>
    <p:sldId id="323" r:id="rId29"/>
    <p:sldId id="322" r:id="rId30"/>
    <p:sldId id="324" r:id="rId31"/>
    <p:sldId id="328" r:id="rId32"/>
    <p:sldId id="325" r:id="rId33"/>
    <p:sldId id="326" r:id="rId34"/>
    <p:sldId id="330" r:id="rId35"/>
    <p:sldId id="331" r:id="rId36"/>
    <p:sldId id="327" r:id="rId37"/>
    <p:sldId id="332" r:id="rId38"/>
    <p:sldId id="333" r:id="rId39"/>
    <p:sldId id="334" r:id="rId40"/>
    <p:sldId id="335" r:id="rId41"/>
    <p:sldId id="337" r:id="rId42"/>
    <p:sldId id="339" r:id="rId43"/>
    <p:sldId id="340" r:id="rId44"/>
    <p:sldId id="341" r:id="rId45"/>
    <p:sldId id="342" r:id="rId46"/>
    <p:sldId id="343" r:id="rId47"/>
    <p:sldId id="336" r:id="rId48"/>
    <p:sldId id="344" r:id="rId4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28146AA9-4011-B840-8E72-831AADA57843}">
          <p14:sldIdLst>
            <p14:sldId id="261"/>
          </p14:sldIdLst>
        </p14:section>
        <p14:section name="基础知识" id="{990E95E1-8912-A948-8F61-E071E5EAF787}">
          <p14:sldIdLst>
            <p14:sldId id="297"/>
            <p14:sldId id="302"/>
            <p14:sldId id="298"/>
            <p14:sldId id="299"/>
            <p14:sldId id="300"/>
            <p14:sldId id="303"/>
          </p14:sldIdLst>
        </p14:section>
        <p14:section name="对称密码" id="{659EEE24-DECC-EC4D-9FF4-00A5529EF64A}">
          <p14:sldIdLst>
            <p14:sldId id="301"/>
            <p14:sldId id="304"/>
            <p14:sldId id="305"/>
            <p14:sldId id="307"/>
            <p14:sldId id="306"/>
            <p14:sldId id="308"/>
          </p14:sldIdLst>
        </p14:section>
        <p14:section name="密钥配送" id="{1CC9E7EF-01B4-B04A-9F08-41A61413F51F}">
          <p14:sldIdLst>
            <p14:sldId id="309"/>
            <p14:sldId id="310"/>
          </p14:sldIdLst>
        </p14:section>
        <p14:section name="公钥密码" id="{F8FB88E8-AED4-0943-B32B-B651A371EA11}">
          <p14:sldIdLst>
            <p14:sldId id="311"/>
            <p14:sldId id="312"/>
            <p14:sldId id="313"/>
          </p14:sldIdLst>
        </p14:section>
        <p14:section name="混合密码系统" id="{4D3DDC1E-6DD7-C24C-8AEF-E8DD90BD0DC2}">
          <p14:sldIdLst>
            <p14:sldId id="314"/>
            <p14:sldId id="315"/>
            <p14:sldId id="316"/>
            <p14:sldId id="329"/>
          </p14:sldIdLst>
        </p14:section>
        <p14:section name="单向散列函数" id="{2A7FD64C-2E78-4A4E-98DF-BE87EFBCD5CC}">
          <p14:sldIdLst>
            <p14:sldId id="318"/>
            <p14:sldId id="319"/>
            <p14:sldId id="320"/>
            <p14:sldId id="317"/>
            <p14:sldId id="321"/>
            <p14:sldId id="323"/>
          </p14:sldIdLst>
        </p14:section>
        <p14:section name="数字签名" id="{E01A7C41-A27D-5847-94F8-0D5A6AB438B9}">
          <p14:sldIdLst>
            <p14:sldId id="322"/>
            <p14:sldId id="324"/>
            <p14:sldId id="328"/>
            <p14:sldId id="325"/>
            <p14:sldId id="326"/>
            <p14:sldId id="330"/>
            <p14:sldId id="331"/>
          </p14:sldIdLst>
        </p14:section>
        <p14:section name="证书" id="{58B13376-399A-2547-98FC-DE5E9D08DCE5}">
          <p14:sldIdLst>
            <p14:sldId id="327"/>
            <p14:sldId id="332"/>
            <p14:sldId id="333"/>
          </p14:sldIdLst>
        </p14:section>
        <p14:section name="iOS签名机制" id="{509F68C5-41A7-BA4B-888F-3A737AEDB78D}">
          <p14:sldIdLst>
            <p14:sldId id="334"/>
            <p14:sldId id="335"/>
            <p14:sldId id="337"/>
            <p14:sldId id="339"/>
            <p14:sldId id="340"/>
            <p14:sldId id="341"/>
            <p14:sldId id="342"/>
            <p14:sldId id="343"/>
            <p14:sldId id="336"/>
            <p14:sldId id="34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1096" userDrawn="1">
          <p15:clr>
            <a:srgbClr val="A4A3A4"/>
          </p15:clr>
        </p15:guide>
        <p15:guide id="4" orient="horz" pos="595" userDrawn="1">
          <p15:clr>
            <a:srgbClr val="A4A3A4"/>
          </p15:clr>
        </p15:guide>
        <p15:guide id="5" orient="horz" pos="822" userDrawn="1">
          <p15:clr>
            <a:srgbClr val="A4A3A4"/>
          </p15:clr>
        </p15:guide>
        <p15:guide id="6" orient="horz" pos="1480" userDrawn="1">
          <p15:clr>
            <a:srgbClr val="A4A3A4"/>
          </p15:clr>
        </p15:guide>
        <p15:guide id="7" orient="horz" pos="2863" userDrawn="1">
          <p15:clr>
            <a:srgbClr val="A4A3A4"/>
          </p15:clr>
        </p15:guide>
        <p15:guide id="8" pos="2547" userDrawn="1">
          <p15:clr>
            <a:srgbClr val="A4A3A4"/>
          </p15:clr>
        </p15:guide>
        <p15:guide id="9" pos="5110" userDrawn="1">
          <p15:clr>
            <a:srgbClr val="A4A3A4"/>
          </p15:clr>
        </p15:guide>
        <p15:guide id="10" pos="511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0C0"/>
    <a:srgbClr val="F1A069"/>
    <a:srgbClr val="F4B183"/>
    <a:srgbClr val="31CDA8"/>
    <a:srgbClr val="F7A707"/>
    <a:srgbClr val="FEC200"/>
    <a:srgbClr val="3498DB"/>
    <a:srgbClr val="192871"/>
    <a:srgbClr val="0037A4"/>
    <a:srgbClr val="002A7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深色样式 1 - 强调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深色样式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深色样式 1 - 强调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154" autoAdjust="0"/>
    <p:restoredTop sz="94424" autoAdjust="0"/>
  </p:normalViewPr>
  <p:slideViewPr>
    <p:cSldViewPr snapToGrid="0" showGuides="1">
      <p:cViewPr>
        <p:scale>
          <a:sx n="91" d="100"/>
          <a:sy n="91" d="100"/>
        </p:scale>
        <p:origin x="224" y="472"/>
      </p:cViewPr>
      <p:guideLst>
        <p:guide orient="horz" pos="2160"/>
        <p:guide pos="3840"/>
        <p:guide pos="1096"/>
        <p:guide orient="horz" pos="595"/>
        <p:guide orient="horz" pos="822"/>
        <p:guide orient="horz" pos="1480"/>
        <p:guide orient="horz" pos="2863"/>
        <p:guide pos="2547"/>
        <p:guide pos="5110"/>
        <p:guide pos="511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33" d="100"/>
        <a:sy n="33" d="100"/>
      </p:scale>
      <p:origin x="0" y="-114"/>
    </p:cViewPr>
  </p:sorterViewPr>
  <p:notesViewPr>
    <p:cSldViewPr snapToGrid="0">
      <p:cViewPr varScale="1">
        <p:scale>
          <a:sx n="65" d="100"/>
          <a:sy n="65" d="100"/>
        </p:scale>
        <p:origin x="3154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AFCBEEA2-BF04-4625-9D90-F4291A119A4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691C78A-5A0F-4F2E-9C48-9BEEFCC112A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87634C-074B-4260-9010-E574428551B5}" type="datetimeFigureOut">
              <a:rPr lang="zh-CN" altLang="en-US" smtClean="0"/>
              <a:t>2018/11/1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CD4B301-C1F1-4488-BE41-C37374152C4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927E0BC-A1AC-4B31-B1CD-ECA55CA19D8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A7C4FF-9C5A-4350-A3CE-CE48C6E745E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91311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5591C1-7BBD-4BAD-9912-0ADD21A74F01}" type="datetimeFigureOut">
              <a:rPr lang="zh-CN" altLang="en-US" smtClean="0"/>
              <a:t>2018/11/1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733780-C451-4576-A162-3E5813E9C15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2523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6">
            <a:extLst>
              <a:ext uri="{FF2B5EF4-FFF2-40B4-BE49-F238E27FC236}">
                <a16:creationId xmlns:a16="http://schemas.microsoft.com/office/drawing/2014/main" id="{F619AC0B-D093-4B29-BED5-E396B58FD11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232" y="0"/>
            <a:ext cx="12196559" cy="6858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" name="图片 1">
            <a:extLst>
              <a:ext uri="{FF2B5EF4-FFF2-40B4-BE49-F238E27FC236}">
                <a16:creationId xmlns:a16="http://schemas.microsoft.com/office/drawing/2014/main" id="{EC130C9D-3B92-4E92-AF34-4C37ACD5152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36557" y="5640180"/>
            <a:ext cx="1531908" cy="565306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" name="矩形 25">
            <a:extLst>
              <a:ext uri="{FF2B5EF4-FFF2-40B4-BE49-F238E27FC236}">
                <a16:creationId xmlns:a16="http://schemas.microsoft.com/office/drawing/2014/main" id="{36BA4FD9-4EAF-40CB-91E3-48F885239803}"/>
              </a:ext>
            </a:extLst>
          </p:cNvPr>
          <p:cNvSpPr/>
          <p:nvPr userDrawn="1"/>
        </p:nvSpPr>
        <p:spPr>
          <a:xfrm>
            <a:off x="4734893" y="6205486"/>
            <a:ext cx="2735236" cy="338554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lvl="0" indent="0" algn="ctr"/>
            <a:r>
              <a:rPr lang="zh-CN" altLang="en-US" sz="1600" b="0" dirty="0"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charset="-122"/>
              </a:rPr>
              <a:t>实力</a:t>
            </a:r>
            <a:r>
              <a:rPr lang="en-US" altLang="zh-CN" sz="1600" b="0"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charset="-122"/>
              </a:rPr>
              <a:t>IT</a:t>
            </a:r>
            <a:r>
              <a:rPr lang="zh-CN" altLang="en-US" sz="1600" b="0"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charset="-122"/>
              </a:rPr>
              <a:t>教育 </a:t>
            </a:r>
            <a:r>
              <a:rPr lang="en-US" altLang="zh-CN" sz="1600" b="0" dirty="0"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charset="-122"/>
              </a:rPr>
              <a:t>www.520it.com</a:t>
            </a:r>
            <a:endParaRPr lang="zh-CN" altLang="en-US" sz="1600" b="0" dirty="0"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charset="-122"/>
            </a:endParaRP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E772C4B5-AB4E-43B0-B717-25071084FD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154114"/>
            <a:ext cx="12192000" cy="1011116"/>
          </a:xfrm>
        </p:spPr>
        <p:txBody>
          <a:bodyPr anchor="ctr">
            <a:normAutofit/>
          </a:bodyPr>
          <a:lstStyle>
            <a:lvl1pPr algn="ctr">
              <a:defRPr sz="72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6" name="副标题 2">
            <a:extLst>
              <a:ext uri="{FF2B5EF4-FFF2-40B4-BE49-F238E27FC236}">
                <a16:creationId xmlns:a16="http://schemas.microsoft.com/office/drawing/2014/main" id="{B401CC44-47BA-4904-A587-245165E746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32234" y="3417401"/>
            <a:ext cx="6327531" cy="43363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8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30632250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5">
            <a:extLst>
              <a:ext uri="{FF2B5EF4-FFF2-40B4-BE49-F238E27FC236}">
                <a16:creationId xmlns:a16="http://schemas.microsoft.com/office/drawing/2014/main" id="{F612FBBA-ABAE-4812-AAB2-77CA48D5419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51" y="-728"/>
            <a:ext cx="12200141" cy="686911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" name="矩形 29">
            <a:extLst>
              <a:ext uri="{FF2B5EF4-FFF2-40B4-BE49-F238E27FC236}">
                <a16:creationId xmlns:a16="http://schemas.microsoft.com/office/drawing/2014/main" id="{89038A74-5A1B-45B4-AA7D-C9934D2FDABC}"/>
              </a:ext>
            </a:extLst>
          </p:cNvPr>
          <p:cNvSpPr/>
          <p:nvPr userDrawn="1"/>
        </p:nvSpPr>
        <p:spPr>
          <a:xfrm>
            <a:off x="-6349" y="1139584"/>
            <a:ext cx="12198349" cy="22225"/>
          </a:xfrm>
          <a:prstGeom prst="rect">
            <a:avLst/>
          </a:prstGeom>
          <a:solidFill>
            <a:srgbClr val="EAEAEA">
              <a:alpha val="32155"/>
            </a:srgbClr>
          </a:solidFill>
          <a:ln w="9525">
            <a:noFill/>
          </a:ln>
        </p:spPr>
        <p:txBody>
          <a:bodyPr anchor="ctr"/>
          <a:lstStyle/>
          <a:p>
            <a:pPr lvl="0" indent="0" algn="ctr"/>
            <a:endParaRPr lang="zh-CN" altLang="en-US" sz="1800" b="1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pic>
        <p:nvPicPr>
          <p:cNvPr id="12" name="图片 1">
            <a:extLst>
              <a:ext uri="{FF2B5EF4-FFF2-40B4-BE49-F238E27FC236}">
                <a16:creationId xmlns:a16="http://schemas.microsoft.com/office/drawing/2014/main" id="{DB3FFE7C-0303-4D2A-9F24-474FCCD761C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91839" y="399965"/>
            <a:ext cx="1531908" cy="565306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标题占位符 1">
            <a:extLst>
              <a:ext uri="{FF2B5EF4-FFF2-40B4-BE49-F238E27FC236}">
                <a16:creationId xmlns:a16="http://schemas.microsoft.com/office/drawing/2014/main" id="{F3C067B8-78E3-4D7C-B8BF-D555919778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4935" y="395532"/>
            <a:ext cx="10081824" cy="7121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kumimoji="1" lang="zh-CN" altLang="en-US" sz="3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3" name="内容占位符 2">
            <a:extLst>
              <a:ext uri="{FF2B5EF4-FFF2-40B4-BE49-F238E27FC236}">
                <a16:creationId xmlns:a16="http://schemas.microsoft.com/office/drawing/2014/main" id="{E8B5E84D-8FAC-4FA6-9CA7-55579F675DF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61193" y="1238066"/>
            <a:ext cx="11866684" cy="5444088"/>
          </a:xfrm>
        </p:spPr>
        <p:txBody>
          <a:bodyPr>
            <a:normAutofit/>
          </a:bodyPr>
          <a:lstStyle>
            <a:lvl1pPr marL="228600" indent="-228600">
              <a:lnSpc>
                <a:spcPts val="2000"/>
              </a:lnSpc>
              <a:buFont typeface="Wingdings" panose="05000000000000000000" pitchFamily="2" charset="2"/>
              <a:buChar char="n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85800" indent="-228600">
              <a:lnSpc>
                <a:spcPts val="2000"/>
              </a:lnSpc>
              <a:buFont typeface="Wingdings" panose="05000000000000000000" pitchFamily="2" charset="2"/>
              <a:buChar char="p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lnSpc>
                <a:spcPts val="2000"/>
              </a:lnSpc>
              <a:buFont typeface="Wingdings" panose="05000000000000000000" pitchFamily="2" charset="2"/>
              <a:buChar char="ü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lnSpc>
                <a:spcPts val="2000"/>
              </a:lnSpc>
              <a:buFont typeface="Wingdings" panose="05000000000000000000" pitchFamily="2" charset="2"/>
              <a:buChar char="Ø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lnSpc>
                <a:spcPts val="2000"/>
              </a:lnSpc>
              <a:buFont typeface="Wingdings" panose="05000000000000000000" pitchFamily="2" charset="2"/>
              <a:buChar char="l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编辑版文本样式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40563428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D8E73B-0927-45CC-BC19-B5A752C4C781}" type="datetimeFigureOut">
              <a:rPr lang="zh-CN" altLang="en-US" smtClean="0"/>
              <a:t>2018/11/1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811428-941F-4F39-9F0C-B1B29E093D2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6516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realvnc.com/en/connect/download/vnc/" TargetMode="Externa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5D2A8A-4D20-46E7-AB5F-6F0B875B77E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/>
              <a:t>iOS</a:t>
            </a:r>
            <a:r>
              <a:rPr lang="zh-CN" altLang="en-US"/>
              <a:t>签名机制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8E18B87-7327-4283-B60A-4EF5B1BB4F6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/>
              <a:t>@M</a:t>
            </a:r>
            <a:r>
              <a:rPr lang="zh-CN" altLang="en-US"/>
              <a:t>了个</a:t>
            </a:r>
            <a:r>
              <a:rPr lang="en-US" altLang="zh-CN"/>
              <a:t>J</a:t>
            </a:r>
            <a:endParaRPr lang="zh-CN" altLang="en-US"/>
          </a:p>
        </p:txBody>
      </p:sp>
      <p:sp>
        <p:nvSpPr>
          <p:cNvPr id="4" name="副标题 2">
            <a:extLst>
              <a:ext uri="{FF2B5EF4-FFF2-40B4-BE49-F238E27FC236}">
                <a16:creationId xmlns:a16="http://schemas.microsoft.com/office/drawing/2014/main" id="{F8E18B87-7327-4283-B60A-4EF5B1BB4F6D}"/>
              </a:ext>
            </a:extLst>
          </p:cNvPr>
          <p:cNvSpPr txBox="1">
            <a:spLocks/>
          </p:cNvSpPr>
          <p:nvPr/>
        </p:nvSpPr>
        <p:spPr>
          <a:xfrm>
            <a:off x="2932234" y="4016115"/>
            <a:ext cx="6327531" cy="4336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800" b="0"/>
              <a:t>https://github.com/CoderMJLee</a:t>
            </a:r>
          </a:p>
        </p:txBody>
      </p:sp>
    </p:spTree>
    <p:extLst>
      <p:ext uri="{BB962C8B-B14F-4D97-AF65-F5344CB8AC3E}">
        <p14:creationId xmlns:p14="http://schemas.microsoft.com/office/powerpoint/2010/main" val="34765826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3DES</a:t>
            </a:r>
            <a:endParaRPr kumimoji="1"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212043" y="1254812"/>
            <a:ext cx="7501247" cy="1175872"/>
          </a:xfrm>
        </p:spPr>
        <p:txBody>
          <a:bodyPr>
            <a:normAutofit/>
          </a:bodyPr>
          <a:lstStyle/>
          <a:p>
            <a:r>
              <a:rPr kumimoji="1" lang="en-US" altLang="zh-CN" sz="1600"/>
              <a:t>3DES</a:t>
            </a:r>
            <a:r>
              <a:rPr kumimoji="1" lang="zh-CN" altLang="en-US" sz="1600"/>
              <a:t>，将</a:t>
            </a:r>
            <a:r>
              <a:rPr kumimoji="1" lang="en-US" altLang="zh-CN" sz="1600"/>
              <a:t>DES</a:t>
            </a:r>
            <a:r>
              <a:rPr kumimoji="1" lang="zh-CN" altLang="en-US" sz="1600"/>
              <a:t>重复</a:t>
            </a:r>
            <a:r>
              <a:rPr kumimoji="1" lang="en-US" altLang="zh-CN" sz="1600"/>
              <a:t>3</a:t>
            </a:r>
            <a:r>
              <a:rPr kumimoji="1" lang="zh-CN" altLang="en-US" sz="1600"/>
              <a:t>次所得到的一种密码算法，也叫做</a:t>
            </a:r>
            <a:r>
              <a:rPr kumimoji="1" lang="en-US" altLang="zh-CN" sz="1600"/>
              <a:t>3</a:t>
            </a:r>
            <a:r>
              <a:rPr kumimoji="1" lang="zh-CN" altLang="en-US" sz="1600"/>
              <a:t>重</a:t>
            </a:r>
            <a:r>
              <a:rPr kumimoji="1" lang="en-US" altLang="zh-CN" sz="1600"/>
              <a:t>DES</a:t>
            </a:r>
          </a:p>
          <a:p>
            <a:endParaRPr kumimoji="1" lang="en-US" altLang="zh-CN" sz="1600"/>
          </a:p>
          <a:p>
            <a:r>
              <a:rPr kumimoji="1" lang="zh-CN" altLang="en-US" sz="1600"/>
              <a:t>目前还被一些银行等机构使用，但处理速度不高，安全性逐渐暴露出问题</a:t>
            </a:r>
            <a:endParaRPr kumimoji="1" lang="en-US" altLang="zh-CN" sz="1600"/>
          </a:p>
          <a:p>
            <a:endParaRPr kumimoji="1" lang="zh-CN" altLang="en-US" sz="1600"/>
          </a:p>
        </p:txBody>
      </p:sp>
    </p:spTree>
    <p:extLst>
      <p:ext uri="{BB962C8B-B14F-4D97-AF65-F5344CB8AC3E}">
        <p14:creationId xmlns:p14="http://schemas.microsoft.com/office/powerpoint/2010/main" val="1255195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3DES</a:t>
            </a:r>
            <a:endParaRPr kumimoji="1"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043" y="1254812"/>
            <a:ext cx="4862122" cy="485557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5589" y="1254812"/>
            <a:ext cx="4742244" cy="4921321"/>
          </a:xfrm>
          <a:prstGeom prst="rect">
            <a:avLst/>
          </a:prstGeom>
        </p:spPr>
      </p:pic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212043" y="6257489"/>
            <a:ext cx="7501247" cy="388793"/>
          </a:xfrm>
        </p:spPr>
        <p:txBody>
          <a:bodyPr>
            <a:normAutofit/>
          </a:bodyPr>
          <a:lstStyle/>
          <a:p>
            <a:r>
              <a:rPr kumimoji="1" lang="en-US" altLang="zh-CN" sz="1600"/>
              <a:t>3</a:t>
            </a:r>
            <a:r>
              <a:rPr kumimoji="1" lang="zh-CN" altLang="en-US" sz="1600"/>
              <a:t>个密钥都是不同的，也称为</a:t>
            </a:r>
            <a:r>
              <a:rPr kumimoji="1" lang="en-US" altLang="zh-CN" sz="1600"/>
              <a:t>DES-EDE3</a:t>
            </a:r>
          </a:p>
        </p:txBody>
      </p:sp>
    </p:spTree>
    <p:extLst>
      <p:ext uri="{BB962C8B-B14F-4D97-AF65-F5344CB8AC3E}">
        <p14:creationId xmlns:p14="http://schemas.microsoft.com/office/powerpoint/2010/main" val="833717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3DES</a:t>
            </a:r>
            <a:endParaRPr kumimoji="1" lang="zh-CN" altLang="en-US"/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161193" y="1238065"/>
            <a:ext cx="5799769" cy="428689"/>
          </a:xfrm>
        </p:spPr>
        <p:txBody>
          <a:bodyPr>
            <a:normAutofit/>
          </a:bodyPr>
          <a:lstStyle/>
          <a:p>
            <a:r>
              <a:rPr kumimoji="1" lang="zh-CN" altLang="en-US" sz="1600"/>
              <a:t>如果所有密钥都使用同一个，则结果与普通的</a:t>
            </a:r>
            <a:r>
              <a:rPr kumimoji="1" lang="en-US" altLang="zh-CN" sz="1600"/>
              <a:t>DES</a:t>
            </a:r>
            <a:r>
              <a:rPr kumimoji="1" lang="zh-CN" altLang="en-US" sz="1600"/>
              <a:t>是等价的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8663" y="1666754"/>
            <a:ext cx="3008222" cy="4701255"/>
          </a:xfrm>
          <a:prstGeom prst="rect">
            <a:avLst/>
          </a:prstGeom>
        </p:spPr>
      </p:pic>
      <p:sp>
        <p:nvSpPr>
          <p:cNvPr id="7" name="内容占位符 2"/>
          <p:cNvSpPr txBox="1">
            <a:spLocks/>
          </p:cNvSpPr>
          <p:nvPr/>
        </p:nvSpPr>
        <p:spPr>
          <a:xfrm>
            <a:off x="6196990" y="1238065"/>
            <a:ext cx="5799769" cy="4286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2000"/>
              </a:lnSpc>
              <a:spcBef>
                <a:spcPts val="1000"/>
              </a:spcBef>
              <a:buFont typeface="Wingdings" panose="05000000000000000000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Wingdings" panose="05000000000000000000" pitchFamily="2" charset="2"/>
              <a:buChar char="p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Wingdings" panose="05000000000000000000" pitchFamily="2" charset="2"/>
              <a:buChar char="Ø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Wingdings" panose="05000000000000000000" pitchFamily="2" charset="2"/>
              <a:buChar char="l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sz="1600"/>
              <a:t>如果密钥</a:t>
            </a:r>
            <a:r>
              <a:rPr kumimoji="1" lang="en-US" altLang="zh-CN" sz="1600"/>
              <a:t>1</a:t>
            </a:r>
            <a:r>
              <a:rPr kumimoji="1" lang="zh-CN" altLang="en-US" sz="1600"/>
              <a:t>、密钥</a:t>
            </a:r>
            <a:r>
              <a:rPr kumimoji="1" lang="en-US" altLang="zh-CN" sz="1600"/>
              <a:t>3</a:t>
            </a:r>
            <a:r>
              <a:rPr kumimoji="1" lang="zh-CN" altLang="en-US" sz="1600"/>
              <a:t>相同，密钥</a:t>
            </a:r>
            <a:r>
              <a:rPr kumimoji="1" lang="en-US" altLang="zh-CN" sz="1600"/>
              <a:t>2</a:t>
            </a:r>
            <a:r>
              <a:rPr kumimoji="1" lang="zh-CN" altLang="en-US" sz="1600"/>
              <a:t>不同，称为</a:t>
            </a:r>
            <a:r>
              <a:rPr kumimoji="1" lang="en-US" altLang="zh-CN" sz="1600"/>
              <a:t>DES-EDE2</a:t>
            </a:r>
            <a:endParaRPr kumimoji="1" lang="zh-CN" altLang="en-US" sz="160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4516" y="1666754"/>
            <a:ext cx="4607261" cy="4702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91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/>
              <a:t>AES</a:t>
            </a:r>
            <a:r>
              <a:rPr lang="zh-CN" altLang="en-US"/>
              <a:t>（</a:t>
            </a:r>
            <a:r>
              <a:rPr lang="en-US" altLang="zh-CN"/>
              <a:t>Advanced</a:t>
            </a:r>
            <a:r>
              <a:rPr lang="zh-CN" altLang="en-US"/>
              <a:t> </a:t>
            </a:r>
            <a:r>
              <a:rPr lang="en-US" altLang="zh-CN"/>
              <a:t>Encryption</a:t>
            </a:r>
            <a:r>
              <a:rPr lang="zh-CN" altLang="en-US"/>
              <a:t> </a:t>
            </a:r>
            <a:r>
              <a:rPr lang="en-US" altLang="zh-CN"/>
              <a:t>Standard</a:t>
            </a:r>
            <a:r>
              <a:rPr lang="zh-CN" altLang="en-US"/>
              <a:t>）</a:t>
            </a:r>
            <a:endParaRPr kumimoji="1"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212043" y="1254812"/>
            <a:ext cx="11784716" cy="4109668"/>
          </a:xfrm>
        </p:spPr>
        <p:txBody>
          <a:bodyPr>
            <a:normAutofit/>
          </a:bodyPr>
          <a:lstStyle/>
          <a:p>
            <a:pPr>
              <a:buFont typeface="Wingdings" charset="2"/>
              <a:buChar char="n"/>
            </a:pPr>
            <a:r>
              <a:rPr kumimoji="1" lang="zh-CN" altLang="en-US" sz="1600"/>
              <a:t>取代</a:t>
            </a:r>
            <a:r>
              <a:rPr kumimoji="1" lang="en-US" altLang="zh-CN" sz="1600"/>
              <a:t>DES</a:t>
            </a:r>
            <a:r>
              <a:rPr kumimoji="1" lang="zh-CN" altLang="en-US" sz="1600"/>
              <a:t>成为新标准的一种对称密码算法</a:t>
            </a:r>
            <a:endParaRPr kumimoji="1" lang="en-US" altLang="zh-CN" sz="1600"/>
          </a:p>
          <a:p>
            <a:pPr>
              <a:buFont typeface="Wingdings" charset="2"/>
              <a:buChar char="n"/>
            </a:pPr>
            <a:endParaRPr kumimoji="1" lang="en-US" altLang="zh-CN" sz="1600"/>
          </a:p>
          <a:p>
            <a:pPr>
              <a:buFont typeface="Wingdings" charset="2"/>
              <a:buChar char="n"/>
            </a:pPr>
            <a:r>
              <a:rPr kumimoji="1" lang="en-US" altLang="zh-CN" sz="1600"/>
              <a:t>AES</a:t>
            </a:r>
            <a:r>
              <a:rPr kumimoji="1" lang="zh-CN" altLang="en-US" sz="1600"/>
              <a:t>的密钥长度有</a:t>
            </a:r>
            <a:r>
              <a:rPr kumimoji="1" lang="en-US" altLang="zh-CN" sz="1600"/>
              <a:t>128</a:t>
            </a:r>
            <a:r>
              <a:rPr kumimoji="1" lang="zh-CN" altLang="en-US" sz="1600"/>
              <a:t>、</a:t>
            </a:r>
            <a:r>
              <a:rPr kumimoji="1" lang="en-US" altLang="zh-CN" sz="1600"/>
              <a:t>192</a:t>
            </a:r>
            <a:r>
              <a:rPr kumimoji="1" lang="zh-CN" altLang="en-US" sz="1600"/>
              <a:t>、</a:t>
            </a:r>
            <a:r>
              <a:rPr kumimoji="1" lang="en-US" altLang="zh-CN" sz="1600"/>
              <a:t>256bit</a:t>
            </a:r>
            <a:r>
              <a:rPr kumimoji="1" lang="zh-CN" altLang="en-US" sz="1600"/>
              <a:t>三种</a:t>
            </a:r>
            <a:endParaRPr kumimoji="1" lang="en-US" altLang="zh-CN" sz="1600"/>
          </a:p>
          <a:p>
            <a:pPr>
              <a:buFont typeface="Wingdings" charset="2"/>
              <a:buChar char="n"/>
            </a:pPr>
            <a:endParaRPr kumimoji="1" lang="en-US" altLang="zh-CN" sz="1600"/>
          </a:p>
          <a:p>
            <a:pPr>
              <a:buFont typeface="Wingdings" charset="2"/>
              <a:buChar char="n"/>
            </a:pPr>
            <a:r>
              <a:rPr kumimoji="1" lang="zh-CN" altLang="en-US" sz="1600"/>
              <a:t>在</a:t>
            </a:r>
            <a:r>
              <a:rPr kumimoji="1" lang="en-US" altLang="zh-CN" sz="1600"/>
              <a:t>2000</a:t>
            </a:r>
            <a:r>
              <a:rPr kumimoji="1" lang="zh-CN" altLang="en-US" sz="1600"/>
              <a:t>年时选择</a:t>
            </a:r>
            <a:r>
              <a:rPr kumimoji="1" lang="en-US" altLang="zh-CN" sz="1600"/>
              <a:t>Rijindael</a:t>
            </a:r>
            <a:r>
              <a:rPr kumimoji="1" lang="zh-CN" altLang="en-US" sz="1600"/>
              <a:t>算法作为</a:t>
            </a:r>
            <a:r>
              <a:rPr kumimoji="1" lang="en-US" altLang="zh-CN" sz="1600"/>
              <a:t>AES</a:t>
            </a:r>
            <a:r>
              <a:rPr kumimoji="1" lang="zh-CN" altLang="en-US" sz="1600"/>
              <a:t>的实现</a:t>
            </a:r>
            <a:endParaRPr kumimoji="1" lang="en-US" altLang="zh-CN" sz="1600"/>
          </a:p>
          <a:p>
            <a:pPr>
              <a:buFont typeface="Wingdings" charset="2"/>
              <a:buChar char="n"/>
            </a:pPr>
            <a:endParaRPr kumimoji="1" lang="en-US" altLang="zh-CN" sz="1600"/>
          </a:p>
          <a:p>
            <a:pPr>
              <a:buFont typeface="Wingdings" charset="2"/>
              <a:buChar char="n"/>
            </a:pPr>
            <a:r>
              <a:rPr kumimoji="1" lang="zh-CN" altLang="en-US" sz="1600"/>
              <a:t>目前</a:t>
            </a:r>
            <a:r>
              <a:rPr kumimoji="1" lang="en-US" altLang="zh-CN" sz="1600"/>
              <a:t>AES</a:t>
            </a:r>
            <a:r>
              <a:rPr kumimoji="1" lang="zh-CN" altLang="en-US" sz="1600"/>
              <a:t>，已经逐步取代</a:t>
            </a:r>
            <a:r>
              <a:rPr kumimoji="1" lang="en-US" altLang="zh-CN" sz="1600"/>
              <a:t>DES</a:t>
            </a:r>
            <a:r>
              <a:rPr kumimoji="1" lang="zh-CN" altLang="en-US" sz="1600"/>
              <a:t>、</a:t>
            </a:r>
            <a:r>
              <a:rPr kumimoji="1" lang="en-US" altLang="zh-CN" sz="1600"/>
              <a:t>3DES</a:t>
            </a:r>
            <a:r>
              <a:rPr kumimoji="1" lang="zh-CN" altLang="en-US" sz="1600"/>
              <a:t>，成为首选的对称密码算法</a:t>
            </a:r>
            <a:endParaRPr kumimoji="1" lang="en-US" altLang="zh-CN" sz="1600"/>
          </a:p>
          <a:p>
            <a:pPr>
              <a:buFont typeface="Wingdings" charset="2"/>
              <a:buChar char="n"/>
            </a:pPr>
            <a:endParaRPr kumimoji="1" lang="en-US" altLang="zh-CN" sz="1600"/>
          </a:p>
          <a:p>
            <a:pPr>
              <a:buFont typeface="Wingdings" charset="2"/>
              <a:buChar char="n"/>
            </a:pPr>
            <a:r>
              <a:rPr kumimoji="1" lang="zh-CN" altLang="en-US" sz="1600"/>
              <a:t>一般来说，我们也不应该去使用任何自制的密码算法，而是应该使用</a:t>
            </a:r>
            <a:r>
              <a:rPr kumimoji="1" lang="en-US" altLang="zh-CN" sz="1600"/>
              <a:t>AES</a:t>
            </a:r>
            <a:r>
              <a:rPr kumimoji="1" lang="zh-CN" altLang="en-US" sz="1600"/>
              <a:t>，它经过了全世界密码学家所进行的高品质验证工作</a:t>
            </a:r>
            <a:endParaRPr kumimoji="1" lang="en-US" altLang="zh-CN" sz="1600"/>
          </a:p>
        </p:txBody>
      </p:sp>
    </p:spTree>
    <p:extLst>
      <p:ext uri="{BB962C8B-B14F-4D97-AF65-F5344CB8AC3E}">
        <p14:creationId xmlns:p14="http://schemas.microsoft.com/office/powerpoint/2010/main" val="1674989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密钥配送问题</a:t>
            </a:r>
            <a:endParaRPr kumimoji="1"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212043" y="1254812"/>
            <a:ext cx="11784716" cy="1499963"/>
          </a:xfrm>
        </p:spPr>
        <p:txBody>
          <a:bodyPr>
            <a:normAutofit/>
          </a:bodyPr>
          <a:lstStyle/>
          <a:p>
            <a:pPr>
              <a:buFont typeface="Wingdings" charset="2"/>
              <a:buChar char="n"/>
            </a:pPr>
            <a:r>
              <a:rPr kumimoji="1" lang="zh-CN" altLang="en-US" sz="1600"/>
              <a:t>在使用对称密码时，一定会遇到密钥配送问题</a:t>
            </a:r>
            <a:endParaRPr kumimoji="1" lang="en-US" altLang="zh-CN" sz="1600"/>
          </a:p>
          <a:p>
            <a:pPr>
              <a:buFont typeface="Wingdings" charset="2"/>
              <a:buChar char="n"/>
            </a:pPr>
            <a:r>
              <a:rPr kumimoji="1" lang="zh-CN" altLang="en-US" sz="1600"/>
              <a:t>假设，</a:t>
            </a:r>
            <a:r>
              <a:rPr kumimoji="1" lang="en-US" altLang="zh-CN" sz="1600"/>
              <a:t>Alice</a:t>
            </a:r>
            <a:r>
              <a:rPr kumimoji="1" lang="zh-CN" altLang="en-US" sz="1600"/>
              <a:t>将</a:t>
            </a:r>
            <a:r>
              <a:rPr kumimoji="1" lang="zh-CN" altLang="en-US" sz="1600">
                <a:solidFill>
                  <a:srgbClr val="FF0000"/>
                </a:solidFill>
              </a:rPr>
              <a:t>使用对称密码加密过的消息</a:t>
            </a:r>
            <a:r>
              <a:rPr kumimoji="1" lang="zh-CN" altLang="en-US" sz="1600"/>
              <a:t>发给了</a:t>
            </a:r>
            <a:r>
              <a:rPr kumimoji="1" lang="en-US" altLang="zh-CN" sz="1600"/>
              <a:t>Bob</a:t>
            </a:r>
          </a:p>
          <a:p>
            <a:pPr>
              <a:buFont typeface="Wingdings" charset="2"/>
              <a:buChar char="p"/>
            </a:pPr>
            <a:r>
              <a:rPr kumimoji="1" lang="zh-CN" altLang="en-US" sz="1600"/>
              <a:t>只有将密钥发送给</a:t>
            </a:r>
            <a:r>
              <a:rPr kumimoji="1" lang="en-US" altLang="zh-CN" sz="1600"/>
              <a:t>Bob</a:t>
            </a:r>
            <a:r>
              <a:rPr kumimoji="1" lang="zh-CN" altLang="en-US" sz="1600"/>
              <a:t>，</a:t>
            </a:r>
            <a:r>
              <a:rPr kumimoji="1" lang="en-US" altLang="zh-CN" sz="1600"/>
              <a:t>Bob</a:t>
            </a:r>
            <a:r>
              <a:rPr kumimoji="1" lang="zh-CN" altLang="en-US" sz="1600"/>
              <a:t>才能完成解密</a:t>
            </a:r>
            <a:endParaRPr kumimoji="1" lang="en-US" altLang="zh-CN" sz="1600"/>
          </a:p>
          <a:p>
            <a:pPr>
              <a:buFont typeface="Wingdings" charset="2"/>
              <a:buChar char="p"/>
            </a:pPr>
            <a:r>
              <a:rPr kumimoji="1" lang="zh-CN" altLang="en-US" sz="1600"/>
              <a:t>在发送密钥过程中，可能会被</a:t>
            </a:r>
            <a:r>
              <a:rPr kumimoji="1" lang="en-US" altLang="zh-CN" sz="1600"/>
              <a:t>Eve</a:t>
            </a:r>
            <a:r>
              <a:rPr kumimoji="1" lang="zh-CN" altLang="en-US" sz="1600"/>
              <a:t>窃取密钥，最后</a:t>
            </a:r>
            <a:r>
              <a:rPr kumimoji="1" lang="en-US" altLang="zh-CN" sz="1600"/>
              <a:t>Eve</a:t>
            </a:r>
            <a:r>
              <a:rPr kumimoji="1" lang="zh-CN" altLang="en-US" sz="1600"/>
              <a:t>也能完成解密</a:t>
            </a:r>
            <a:endParaRPr kumimoji="1" lang="en-US" altLang="zh-CN" sz="16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1111" y="174899"/>
            <a:ext cx="5431394" cy="650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292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如何解决密钥配送问题</a:t>
            </a:r>
            <a:endParaRPr kumimoji="1"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212043" y="1254812"/>
            <a:ext cx="11784716" cy="5099689"/>
          </a:xfrm>
        </p:spPr>
        <p:txBody>
          <a:bodyPr>
            <a:normAutofit/>
          </a:bodyPr>
          <a:lstStyle/>
          <a:p>
            <a:pPr>
              <a:buFont typeface="Wingdings" charset="2"/>
              <a:buChar char="n"/>
            </a:pPr>
            <a:r>
              <a:rPr kumimoji="1" lang="zh-CN" altLang="en-US" sz="1600"/>
              <a:t>有以下几种解决密钥配送的方法</a:t>
            </a:r>
            <a:endParaRPr kumimoji="1" lang="en-US" altLang="zh-CN" sz="1600"/>
          </a:p>
          <a:p>
            <a:pPr>
              <a:buFont typeface="Wingdings" charset="2"/>
              <a:buChar char="p"/>
            </a:pPr>
            <a:r>
              <a:rPr kumimoji="1" lang="zh-CN" altLang="en-US" sz="1600"/>
              <a:t>事先共享密钥</a:t>
            </a:r>
            <a:endParaRPr kumimoji="1" lang="en-US" altLang="zh-CN" sz="1600"/>
          </a:p>
          <a:p>
            <a:pPr>
              <a:buFont typeface="Wingdings" charset="2"/>
              <a:buChar char="p"/>
            </a:pPr>
            <a:endParaRPr kumimoji="1" lang="en-US" altLang="zh-CN" sz="1600"/>
          </a:p>
          <a:p>
            <a:pPr>
              <a:buFont typeface="Wingdings" charset="2"/>
              <a:buChar char="p"/>
            </a:pPr>
            <a:r>
              <a:rPr kumimoji="1" lang="zh-CN" altLang="en-US" sz="1600"/>
              <a:t>密钥分配中心</a:t>
            </a:r>
            <a:endParaRPr kumimoji="1" lang="en-US" altLang="zh-CN" sz="1600"/>
          </a:p>
          <a:p>
            <a:pPr>
              <a:buFont typeface="Wingdings" charset="2"/>
              <a:buChar char="p"/>
            </a:pPr>
            <a:endParaRPr kumimoji="1" lang="en-US" altLang="zh-CN" sz="1600"/>
          </a:p>
          <a:p>
            <a:pPr>
              <a:buFont typeface="Wingdings" charset="2"/>
              <a:buChar char="p"/>
            </a:pPr>
            <a:r>
              <a:rPr kumimoji="1" lang="en-US" altLang="zh-CN" sz="1600"/>
              <a:t>Diffie-Hellman</a:t>
            </a:r>
            <a:r>
              <a:rPr kumimoji="1" lang="zh-CN" altLang="en-US" sz="1600"/>
              <a:t>密钥交换</a:t>
            </a:r>
            <a:endParaRPr kumimoji="1" lang="en-US" altLang="zh-CN" sz="1600"/>
          </a:p>
          <a:p>
            <a:pPr>
              <a:buFont typeface="Wingdings" charset="2"/>
              <a:buChar char="p"/>
            </a:pPr>
            <a:endParaRPr kumimoji="1" lang="en-US" altLang="zh-CN" sz="1600"/>
          </a:p>
          <a:p>
            <a:pPr>
              <a:buFont typeface="Wingdings" charset="2"/>
              <a:buChar char="p"/>
            </a:pPr>
            <a:r>
              <a:rPr kumimoji="1" lang="zh-CN" altLang="en-US" sz="1600">
                <a:solidFill>
                  <a:srgbClr val="FF0000"/>
                </a:solidFill>
              </a:rPr>
              <a:t>公钥密码</a:t>
            </a:r>
            <a:endParaRPr kumimoji="1" lang="en-US" altLang="zh-CN" sz="16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9569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公钥密码（</a:t>
            </a:r>
            <a:r>
              <a:rPr lang="en-US" altLang="zh-CN"/>
              <a:t>Public-key</a:t>
            </a:r>
            <a:r>
              <a:rPr lang="zh-CN" altLang="en-US"/>
              <a:t> </a:t>
            </a:r>
            <a:r>
              <a:rPr lang="en-US" altLang="zh-CN"/>
              <a:t>Cryptography</a:t>
            </a:r>
            <a:r>
              <a:rPr lang="zh-CN" altLang="en-US"/>
              <a:t>）</a:t>
            </a:r>
            <a:endParaRPr kumimoji="1"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212043" y="1254812"/>
            <a:ext cx="11784716" cy="5099689"/>
          </a:xfrm>
        </p:spPr>
        <p:txBody>
          <a:bodyPr>
            <a:normAutofit/>
          </a:bodyPr>
          <a:lstStyle/>
          <a:p>
            <a:pPr>
              <a:buFont typeface="Wingdings" charset="2"/>
              <a:buChar char="n"/>
            </a:pPr>
            <a:r>
              <a:rPr kumimoji="1" lang="zh-CN" altLang="en-US" sz="1600"/>
              <a:t>公钥密码中，密钥分为</a:t>
            </a:r>
            <a:r>
              <a:rPr kumimoji="1" lang="zh-CN" altLang="en-US" sz="1600">
                <a:solidFill>
                  <a:srgbClr val="FF0000"/>
                </a:solidFill>
              </a:rPr>
              <a:t>加密密钥</a:t>
            </a:r>
            <a:r>
              <a:rPr kumimoji="1" lang="zh-CN" altLang="en-US" sz="1600"/>
              <a:t>、</a:t>
            </a:r>
            <a:r>
              <a:rPr kumimoji="1" lang="zh-CN" altLang="en-US" sz="1600">
                <a:solidFill>
                  <a:srgbClr val="FF0000"/>
                </a:solidFill>
              </a:rPr>
              <a:t>解密密钥</a:t>
            </a:r>
            <a:r>
              <a:rPr kumimoji="1" lang="en-US" altLang="zh-CN" sz="1600"/>
              <a:t>2</a:t>
            </a:r>
            <a:r>
              <a:rPr kumimoji="1" lang="zh-CN" altLang="en-US" sz="1600"/>
              <a:t>种，它们并不是同一个密钥</a:t>
            </a:r>
            <a:endParaRPr kumimoji="1" lang="en-US" altLang="zh-CN" sz="1600">
              <a:solidFill>
                <a:srgbClr val="FF0000"/>
              </a:solidFill>
            </a:endParaRPr>
          </a:p>
          <a:p>
            <a:pPr>
              <a:buFont typeface="Wingdings" charset="2"/>
              <a:buChar char="n"/>
            </a:pPr>
            <a:r>
              <a:rPr kumimoji="1" lang="zh-CN" altLang="en-US" sz="1600"/>
              <a:t>公钥密码也被称为</a:t>
            </a:r>
            <a:r>
              <a:rPr kumimoji="1" lang="zh-CN" altLang="en-US" sz="1600">
                <a:solidFill>
                  <a:srgbClr val="FF0000"/>
                </a:solidFill>
              </a:rPr>
              <a:t>非对称密码</a:t>
            </a:r>
            <a:r>
              <a:rPr kumimoji="1" lang="zh-CN" altLang="en-US" sz="1600"/>
              <a:t>（</a:t>
            </a:r>
            <a:r>
              <a:rPr kumimoji="1" lang="en-US" altLang="zh-CN" sz="1600"/>
              <a:t>Asymmetric</a:t>
            </a:r>
            <a:r>
              <a:rPr kumimoji="1" lang="zh-CN" altLang="en-US" sz="1600"/>
              <a:t> </a:t>
            </a:r>
            <a:r>
              <a:rPr kumimoji="1" lang="en-US" altLang="zh-CN" sz="1600"/>
              <a:t>Cryptography</a:t>
            </a:r>
            <a:r>
              <a:rPr kumimoji="1" lang="zh-CN" altLang="en-US" sz="1600"/>
              <a:t>）</a:t>
            </a:r>
            <a:endParaRPr kumimoji="1" lang="en-US" altLang="zh-CN" sz="1600"/>
          </a:p>
          <a:p>
            <a:pPr>
              <a:buFont typeface="Wingdings" charset="2"/>
              <a:buChar char="n"/>
            </a:pPr>
            <a:endParaRPr kumimoji="1" lang="en-US" altLang="zh-CN" sz="1600"/>
          </a:p>
          <a:p>
            <a:pPr>
              <a:buFont typeface="Wingdings" charset="2"/>
              <a:buChar char="n"/>
            </a:pPr>
            <a:r>
              <a:rPr kumimoji="1" lang="zh-CN" altLang="en-US" sz="1600"/>
              <a:t>在公钥密码中</a:t>
            </a:r>
            <a:endParaRPr kumimoji="1" lang="en-US" altLang="zh-CN" sz="1600"/>
          </a:p>
          <a:p>
            <a:pPr>
              <a:buFont typeface="Wingdings" charset="2"/>
              <a:buChar char="p"/>
            </a:pPr>
            <a:r>
              <a:rPr kumimoji="1" lang="zh-CN" altLang="en-US" sz="1600"/>
              <a:t>加密密钥，一般是公开的，因此该密钥称为公钥（</a:t>
            </a:r>
            <a:r>
              <a:rPr kumimoji="1" lang="en-US" altLang="zh-CN" sz="1600"/>
              <a:t>public</a:t>
            </a:r>
            <a:r>
              <a:rPr kumimoji="1" lang="zh-CN" altLang="en-US" sz="1600"/>
              <a:t> </a:t>
            </a:r>
            <a:r>
              <a:rPr kumimoji="1" lang="en-US" altLang="zh-CN" sz="1600"/>
              <a:t>key</a:t>
            </a:r>
            <a:r>
              <a:rPr kumimoji="1" lang="zh-CN" altLang="en-US" sz="1600"/>
              <a:t>）</a:t>
            </a:r>
            <a:endParaRPr kumimoji="1" lang="en-US" altLang="zh-CN" sz="1600"/>
          </a:p>
          <a:p>
            <a:pPr>
              <a:buFont typeface="Wingdings" charset="2"/>
              <a:buChar char="p"/>
            </a:pPr>
            <a:r>
              <a:rPr kumimoji="1" lang="zh-CN" altLang="en-US" sz="1600"/>
              <a:t>解密密钥，由消息接收者自己保管的，不能公开，因此也称为私钥（</a:t>
            </a:r>
            <a:r>
              <a:rPr kumimoji="1" lang="en-US" altLang="zh-CN" sz="1600"/>
              <a:t>private</a:t>
            </a:r>
            <a:r>
              <a:rPr kumimoji="1" lang="zh-CN" altLang="en-US" sz="1600"/>
              <a:t> </a:t>
            </a:r>
            <a:r>
              <a:rPr kumimoji="1" lang="en-US" altLang="zh-CN" sz="1600"/>
              <a:t>key</a:t>
            </a:r>
            <a:r>
              <a:rPr kumimoji="1" lang="zh-CN" altLang="en-US" sz="1600"/>
              <a:t>）</a:t>
            </a:r>
            <a:endParaRPr kumimoji="1" lang="en-US" altLang="zh-CN" sz="1600"/>
          </a:p>
          <a:p>
            <a:pPr>
              <a:buFont typeface="Wingdings" charset="2"/>
              <a:buChar char="p"/>
            </a:pPr>
            <a:r>
              <a:rPr kumimoji="1" lang="zh-CN" altLang="en-US" sz="1600"/>
              <a:t>公钥和私钥是一 一对应的，是不能单独生成的，一对公钥和密钥统称为密钥对（</a:t>
            </a:r>
            <a:r>
              <a:rPr kumimoji="1" lang="en-US" altLang="zh-CN" sz="1600"/>
              <a:t>key</a:t>
            </a:r>
            <a:r>
              <a:rPr kumimoji="1" lang="zh-CN" altLang="en-US" sz="1600"/>
              <a:t> </a:t>
            </a:r>
            <a:r>
              <a:rPr kumimoji="1" lang="en-US" altLang="zh-CN" sz="1600"/>
              <a:t>pair</a:t>
            </a:r>
            <a:r>
              <a:rPr kumimoji="1" lang="zh-CN" altLang="en-US" sz="1600"/>
              <a:t>）</a:t>
            </a:r>
            <a:endParaRPr kumimoji="1" lang="en-US" altLang="zh-CN" sz="1600"/>
          </a:p>
          <a:p>
            <a:pPr>
              <a:buFont typeface="Wingdings" charset="2"/>
              <a:buChar char="p"/>
            </a:pPr>
            <a:r>
              <a:rPr kumimoji="1" lang="zh-CN" altLang="en-US" sz="1600"/>
              <a:t>由公钥加密的密文，必须使用与该公钥对应的私钥才能解密</a:t>
            </a:r>
            <a:endParaRPr kumimoji="1" lang="en-US" altLang="zh-CN" sz="1600"/>
          </a:p>
          <a:p>
            <a:pPr>
              <a:buFont typeface="Wingdings" charset="2"/>
              <a:buChar char="p"/>
            </a:pPr>
            <a:r>
              <a:rPr kumimoji="1" lang="zh-CN" altLang="en-US" sz="1600"/>
              <a:t>由私钥加密的密文，必须使用与该私钥对应的公钥才能解密</a:t>
            </a:r>
            <a:endParaRPr kumimoji="1" lang="en-US" altLang="zh-CN" sz="16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5190" y="4126422"/>
            <a:ext cx="5658981" cy="2375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917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解决密钥配送问题</a:t>
            </a:r>
            <a:endParaRPr kumimoji="1"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212043" y="1254812"/>
            <a:ext cx="5228058" cy="2344915"/>
          </a:xfrm>
        </p:spPr>
        <p:txBody>
          <a:bodyPr>
            <a:normAutofit/>
          </a:bodyPr>
          <a:lstStyle/>
          <a:p>
            <a:pPr>
              <a:buFont typeface="Wingdings" charset="2"/>
              <a:buChar char="n"/>
            </a:pPr>
            <a:r>
              <a:rPr kumimoji="1" lang="zh-CN" altLang="en-US" sz="1600"/>
              <a:t>由消息的接收者，生成一对公钥、私钥</a:t>
            </a:r>
            <a:endParaRPr kumimoji="1" lang="en-US" altLang="zh-CN" sz="1600"/>
          </a:p>
          <a:p>
            <a:pPr>
              <a:buFont typeface="Wingdings" charset="2"/>
              <a:buChar char="n"/>
            </a:pPr>
            <a:endParaRPr kumimoji="1" lang="en-US" altLang="zh-CN" sz="1600"/>
          </a:p>
          <a:p>
            <a:pPr>
              <a:buFont typeface="Wingdings" charset="2"/>
              <a:buChar char="n"/>
            </a:pPr>
            <a:r>
              <a:rPr kumimoji="1" lang="zh-CN" altLang="en-US" sz="1600"/>
              <a:t>将公钥发给消息的发送者</a:t>
            </a:r>
            <a:endParaRPr kumimoji="1" lang="en-US" altLang="zh-CN" sz="1600"/>
          </a:p>
          <a:p>
            <a:pPr>
              <a:buFont typeface="Wingdings" charset="2"/>
              <a:buChar char="n"/>
            </a:pPr>
            <a:endParaRPr kumimoji="1" lang="en-US" altLang="zh-CN" sz="1600"/>
          </a:p>
          <a:p>
            <a:pPr>
              <a:buFont typeface="Wingdings" charset="2"/>
              <a:buChar char="n"/>
            </a:pPr>
            <a:r>
              <a:rPr kumimoji="1" lang="zh-CN" altLang="en-US" sz="1600"/>
              <a:t>消息的发送者使用公钥加密消息</a:t>
            </a:r>
            <a:endParaRPr kumimoji="1" lang="en-US" altLang="zh-CN" sz="16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9696" y="0"/>
            <a:ext cx="61423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987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/>
              <a:t>RSA</a:t>
            </a:r>
            <a:endParaRPr kumimoji="1"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212043" y="1254812"/>
            <a:ext cx="11784716" cy="5099689"/>
          </a:xfrm>
        </p:spPr>
        <p:txBody>
          <a:bodyPr>
            <a:normAutofit/>
          </a:bodyPr>
          <a:lstStyle/>
          <a:p>
            <a:pPr>
              <a:buFont typeface="Wingdings" charset="2"/>
              <a:buChar char="n"/>
            </a:pPr>
            <a:r>
              <a:rPr kumimoji="1" lang="zh-CN" altLang="en-US" sz="1600"/>
              <a:t>目前使用最广泛的公钥密码算法是</a:t>
            </a:r>
            <a:r>
              <a:rPr kumimoji="1" lang="en-US" altLang="zh-CN" sz="1600"/>
              <a:t>RSA</a:t>
            </a:r>
          </a:p>
          <a:p>
            <a:pPr>
              <a:buFont typeface="Wingdings" charset="2"/>
              <a:buChar char="n"/>
            </a:pPr>
            <a:endParaRPr kumimoji="1" lang="en-US" altLang="zh-CN" sz="1600"/>
          </a:p>
          <a:p>
            <a:pPr>
              <a:buFont typeface="Wingdings" charset="2"/>
              <a:buChar char="n"/>
            </a:pPr>
            <a:r>
              <a:rPr kumimoji="1" lang="en-US" altLang="zh-CN" sz="1600"/>
              <a:t>RSA</a:t>
            </a:r>
            <a:r>
              <a:rPr kumimoji="1" lang="zh-CN" altLang="en-US" sz="1600"/>
              <a:t>的名字，由它的</a:t>
            </a:r>
            <a:r>
              <a:rPr kumimoji="1" lang="en-US" altLang="zh-CN" sz="1600"/>
              <a:t>3</a:t>
            </a:r>
            <a:r>
              <a:rPr kumimoji="1" lang="zh-CN" altLang="en-US" sz="1600"/>
              <a:t>位开发者，即</a:t>
            </a:r>
            <a:r>
              <a:rPr kumimoji="1" lang="en-US" altLang="zh-CN" sz="1600"/>
              <a:t>Ron</a:t>
            </a:r>
            <a:r>
              <a:rPr kumimoji="1" lang="zh-CN" altLang="en-US" sz="1600"/>
              <a:t> </a:t>
            </a:r>
            <a:r>
              <a:rPr kumimoji="1" lang="en-US" altLang="zh-CN" sz="1600">
                <a:solidFill>
                  <a:srgbClr val="FF0000"/>
                </a:solidFill>
              </a:rPr>
              <a:t>R</a:t>
            </a:r>
            <a:r>
              <a:rPr kumimoji="1" lang="en-US" altLang="zh-CN" sz="1600"/>
              <a:t>ivest</a:t>
            </a:r>
            <a:r>
              <a:rPr kumimoji="1" lang="zh-CN" altLang="en-US" sz="1600"/>
              <a:t>、</a:t>
            </a:r>
            <a:r>
              <a:rPr kumimoji="1" lang="en-US" altLang="zh-CN" sz="1600"/>
              <a:t>Adi</a:t>
            </a:r>
            <a:r>
              <a:rPr kumimoji="1" lang="zh-CN" altLang="en-US" sz="1600"/>
              <a:t> </a:t>
            </a:r>
            <a:r>
              <a:rPr kumimoji="1" lang="en-US" altLang="zh-CN" sz="1600">
                <a:solidFill>
                  <a:srgbClr val="FF0000"/>
                </a:solidFill>
              </a:rPr>
              <a:t>S</a:t>
            </a:r>
            <a:r>
              <a:rPr kumimoji="1" lang="en-US" altLang="zh-CN" sz="1600"/>
              <a:t>hamir</a:t>
            </a:r>
            <a:r>
              <a:rPr kumimoji="1" lang="zh-CN" altLang="en-US" sz="1600"/>
              <a:t>、</a:t>
            </a:r>
            <a:r>
              <a:rPr kumimoji="1" lang="en-US" altLang="zh-CN" sz="1600"/>
              <a:t>Leonard</a:t>
            </a:r>
            <a:r>
              <a:rPr kumimoji="1" lang="zh-CN" altLang="en-US" sz="1600"/>
              <a:t> </a:t>
            </a:r>
            <a:r>
              <a:rPr kumimoji="1" lang="en-US" altLang="zh-CN" sz="1600">
                <a:solidFill>
                  <a:srgbClr val="FF0000"/>
                </a:solidFill>
              </a:rPr>
              <a:t>A</a:t>
            </a:r>
            <a:r>
              <a:rPr kumimoji="1" lang="en-US" altLang="zh-CN" sz="1600"/>
              <a:t>dleman</a:t>
            </a:r>
            <a:r>
              <a:rPr kumimoji="1" lang="zh-CN" altLang="en-US" sz="1600"/>
              <a:t>的姓氏首字母组成</a:t>
            </a:r>
            <a:endParaRPr kumimoji="1" lang="en-US" altLang="zh-CN" sz="1600"/>
          </a:p>
        </p:txBody>
      </p:sp>
    </p:spTree>
    <p:extLst>
      <p:ext uri="{BB962C8B-B14F-4D97-AF65-F5344CB8AC3E}">
        <p14:creationId xmlns:p14="http://schemas.microsoft.com/office/powerpoint/2010/main" val="655817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混合密码系统（</a:t>
            </a:r>
            <a:r>
              <a:rPr lang="en-US" altLang="zh-CN"/>
              <a:t>Hybrid</a:t>
            </a:r>
            <a:r>
              <a:rPr lang="zh-CN" altLang="en-US"/>
              <a:t> </a:t>
            </a:r>
            <a:r>
              <a:rPr lang="en-US" altLang="zh-CN"/>
              <a:t>Cryptosystem</a:t>
            </a:r>
            <a:r>
              <a:rPr lang="zh-CN" altLang="en-US"/>
              <a:t>）</a:t>
            </a:r>
            <a:endParaRPr kumimoji="1"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212043" y="1254812"/>
            <a:ext cx="11784716" cy="5099689"/>
          </a:xfrm>
        </p:spPr>
        <p:txBody>
          <a:bodyPr>
            <a:normAutofit/>
          </a:bodyPr>
          <a:lstStyle/>
          <a:p>
            <a:pPr>
              <a:buFont typeface="Wingdings" charset="2"/>
              <a:buChar char="n"/>
            </a:pPr>
            <a:r>
              <a:rPr kumimoji="1" lang="zh-CN" altLang="en-US" sz="1600"/>
              <a:t>对称密码的缺点</a:t>
            </a:r>
            <a:endParaRPr kumimoji="1" lang="en-US" altLang="zh-CN" sz="1600"/>
          </a:p>
          <a:p>
            <a:pPr>
              <a:buFont typeface="Wingdings" charset="2"/>
              <a:buChar char="p"/>
            </a:pPr>
            <a:r>
              <a:rPr kumimoji="1" lang="zh-CN" altLang="en-US" sz="1600"/>
              <a:t>不能很好地解决密钥配送问题</a:t>
            </a:r>
            <a:endParaRPr kumimoji="1" lang="en-US" altLang="zh-CN" sz="1600"/>
          </a:p>
          <a:p>
            <a:pPr>
              <a:buFont typeface="Wingdings" charset="2"/>
              <a:buChar char="p"/>
            </a:pPr>
            <a:endParaRPr kumimoji="1" lang="en-US" altLang="zh-CN" sz="1600"/>
          </a:p>
          <a:p>
            <a:pPr>
              <a:buFont typeface="Wingdings" charset="2"/>
              <a:buChar char="n"/>
            </a:pPr>
            <a:r>
              <a:rPr kumimoji="1" lang="zh-CN" altLang="en-US" sz="1600"/>
              <a:t>公钥密码的缺点</a:t>
            </a:r>
            <a:endParaRPr kumimoji="1" lang="en-US" altLang="zh-CN" sz="1600"/>
          </a:p>
          <a:p>
            <a:pPr>
              <a:buFont typeface="Wingdings" charset="2"/>
              <a:buChar char="p"/>
            </a:pPr>
            <a:r>
              <a:rPr kumimoji="1" lang="zh-CN" altLang="en-US" sz="1600"/>
              <a:t>加密解密速度比较慢</a:t>
            </a:r>
            <a:endParaRPr kumimoji="1" lang="en-US" altLang="zh-CN" sz="1600"/>
          </a:p>
          <a:p>
            <a:pPr>
              <a:buFont typeface="Wingdings" charset="2"/>
              <a:buChar char="p"/>
            </a:pPr>
            <a:endParaRPr kumimoji="1" lang="en-US" altLang="zh-CN" sz="1600"/>
          </a:p>
          <a:p>
            <a:pPr>
              <a:buFont typeface="Wingdings" charset="2"/>
              <a:buChar char="n"/>
            </a:pPr>
            <a:r>
              <a:rPr kumimoji="1" lang="zh-CN" altLang="en-US" sz="1600"/>
              <a:t>混合密码系统，是将对称密码和公钥密码的优势相结合的方法</a:t>
            </a:r>
            <a:endParaRPr kumimoji="1" lang="en-US" altLang="zh-CN" sz="1600"/>
          </a:p>
          <a:p>
            <a:pPr>
              <a:buFont typeface="Wingdings" charset="2"/>
              <a:buChar char="p"/>
            </a:pPr>
            <a:r>
              <a:rPr kumimoji="1" lang="zh-CN" altLang="en-US" sz="1600"/>
              <a:t>解决了公钥密码速度慢的问题</a:t>
            </a:r>
            <a:endParaRPr kumimoji="1" lang="en-US" altLang="zh-CN" sz="1600"/>
          </a:p>
          <a:p>
            <a:pPr>
              <a:buFont typeface="Wingdings" charset="2"/>
              <a:buChar char="p"/>
            </a:pPr>
            <a:r>
              <a:rPr kumimoji="1" lang="zh-CN" altLang="en-US" sz="1600"/>
              <a:t>并通过公钥密码解决了对称密码的密钥配送问题</a:t>
            </a:r>
            <a:endParaRPr kumimoji="1" lang="en-US" altLang="zh-CN" sz="1600"/>
          </a:p>
          <a:p>
            <a:pPr>
              <a:buFont typeface="Wingdings" charset="2"/>
              <a:buChar char="p"/>
            </a:pPr>
            <a:endParaRPr kumimoji="1" lang="en-US" altLang="zh-CN" sz="1600"/>
          </a:p>
          <a:p>
            <a:pPr>
              <a:buFont typeface="Wingdings" charset="2"/>
              <a:buChar char="n"/>
            </a:pPr>
            <a:r>
              <a:rPr kumimoji="1" lang="zh-CN" altLang="en-US" sz="1600"/>
              <a:t>网络上的密码通信所用的</a:t>
            </a:r>
            <a:r>
              <a:rPr kumimoji="1" lang="en-US" altLang="zh-CN" sz="1600"/>
              <a:t>SSL/TLS</a:t>
            </a:r>
            <a:r>
              <a:rPr kumimoji="1" lang="zh-CN" altLang="en-US" sz="1600"/>
              <a:t>都运用了混合密码系统</a:t>
            </a:r>
            <a:endParaRPr kumimoji="1" lang="en-US" altLang="zh-CN" sz="1600"/>
          </a:p>
          <a:p>
            <a:pPr>
              <a:buFont typeface="Wingdings" charset="2"/>
              <a:buChar char="p"/>
            </a:pPr>
            <a:endParaRPr kumimoji="1" lang="en-US" altLang="zh-CN" sz="1600"/>
          </a:p>
          <a:p>
            <a:pPr>
              <a:buFont typeface="Wingdings" charset="2"/>
              <a:buChar char="p"/>
            </a:pPr>
            <a:endParaRPr kumimoji="1" lang="en-US" altLang="zh-CN" sz="1600"/>
          </a:p>
        </p:txBody>
      </p:sp>
    </p:spTree>
    <p:extLst>
      <p:ext uri="{BB962C8B-B14F-4D97-AF65-F5344CB8AC3E}">
        <p14:creationId xmlns:p14="http://schemas.microsoft.com/office/powerpoint/2010/main" val="1811079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学习路线</a:t>
            </a:r>
            <a:endParaRPr kumimoji="1"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567156" y="1367742"/>
            <a:ext cx="4780345" cy="1689904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/>
              <a:t>加密解密</a:t>
            </a:r>
            <a:endParaRPr kumimoji="1" lang="en-US" altLang="zh-CN"/>
          </a:p>
          <a:p>
            <a:pPr algn="ctr"/>
            <a:endParaRPr kumimoji="1" lang="en-US" altLang="zh-CN"/>
          </a:p>
          <a:p>
            <a:pPr algn="ctr"/>
            <a:endParaRPr kumimoji="1" lang="en-US" altLang="zh-CN"/>
          </a:p>
          <a:p>
            <a:pPr algn="ctr"/>
            <a:endParaRPr kumimoji="1" lang="en-US" altLang="zh-CN"/>
          </a:p>
          <a:p>
            <a:pPr algn="ctr"/>
            <a:endParaRPr kumimoji="1"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816976" y="2027500"/>
            <a:ext cx="2140353" cy="833377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/>
              <a:t>对称密码</a:t>
            </a:r>
            <a:endParaRPr kumimoji="1" lang="en-US" altLang="zh-CN"/>
          </a:p>
          <a:p>
            <a:pPr algn="ctr"/>
            <a:r>
              <a:rPr kumimoji="1" lang="zh-CN" altLang="en-US"/>
              <a:t>（</a:t>
            </a:r>
            <a:r>
              <a:rPr kumimoji="1" lang="en-US" altLang="zh-CN"/>
              <a:t>DES</a:t>
            </a:r>
            <a:r>
              <a:rPr kumimoji="1" lang="zh-CN" altLang="en-US"/>
              <a:t>、</a:t>
            </a:r>
            <a:r>
              <a:rPr kumimoji="1" lang="en-US" altLang="zh-CN"/>
              <a:t>3DES</a:t>
            </a:r>
            <a:r>
              <a:rPr kumimoji="1" lang="zh-CN" altLang="en-US"/>
              <a:t>、</a:t>
            </a:r>
            <a:r>
              <a:rPr kumimoji="1" lang="en-US" altLang="zh-CN"/>
              <a:t>AES</a:t>
            </a:r>
            <a:r>
              <a:rPr kumimoji="1" lang="zh-CN" altLang="en-US"/>
              <a:t>）</a:t>
            </a:r>
            <a:endParaRPr kumimoji="1" lang="en-US" altLang="zh-CN"/>
          </a:p>
        </p:txBody>
      </p:sp>
      <p:sp>
        <p:nvSpPr>
          <p:cNvPr id="7" name="矩形 6"/>
          <p:cNvSpPr/>
          <p:nvPr/>
        </p:nvSpPr>
        <p:spPr>
          <a:xfrm>
            <a:off x="3125165" y="2027499"/>
            <a:ext cx="2037142" cy="833377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/>
              <a:t>公钥密码</a:t>
            </a:r>
            <a:endParaRPr kumimoji="1" lang="en-US" altLang="zh-CN"/>
          </a:p>
          <a:p>
            <a:pPr algn="ctr"/>
            <a:r>
              <a:rPr kumimoji="1" lang="zh-CN" altLang="en-US"/>
              <a:t>（</a:t>
            </a:r>
            <a:r>
              <a:rPr kumimoji="1" lang="en-US" altLang="zh-CN"/>
              <a:t>RSA</a:t>
            </a:r>
            <a:r>
              <a:rPr kumimoji="1" lang="zh-CN" altLang="en-US"/>
              <a:t>）</a:t>
            </a:r>
            <a:endParaRPr kumimoji="1" lang="en-US" altLang="zh-CN"/>
          </a:p>
        </p:txBody>
      </p:sp>
      <p:sp>
        <p:nvSpPr>
          <p:cNvPr id="8" name="矩形 7"/>
          <p:cNvSpPr/>
          <p:nvPr/>
        </p:nvSpPr>
        <p:spPr>
          <a:xfrm>
            <a:off x="567156" y="3384074"/>
            <a:ext cx="4780345" cy="1689904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/>
              <a:t>单向散列函数</a:t>
            </a:r>
            <a:endParaRPr kumimoji="1" lang="en-US" altLang="zh-CN"/>
          </a:p>
          <a:p>
            <a:pPr algn="ctr"/>
            <a:endParaRPr kumimoji="1" lang="en-US" altLang="zh-CN"/>
          </a:p>
          <a:p>
            <a:pPr algn="ctr"/>
            <a:endParaRPr kumimoji="1" lang="en-US" altLang="zh-CN"/>
          </a:p>
          <a:p>
            <a:pPr algn="ctr"/>
            <a:endParaRPr kumimoji="1" lang="en-US" altLang="zh-CN"/>
          </a:p>
          <a:p>
            <a:pPr algn="ctr"/>
            <a:endParaRPr kumimoji="1"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16977" y="4032258"/>
            <a:ext cx="4345330" cy="833377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/>
              <a:t>MD4</a:t>
            </a:r>
            <a:r>
              <a:rPr kumimoji="1" lang="zh-CN" altLang="en-US"/>
              <a:t>、</a:t>
            </a:r>
            <a:r>
              <a:rPr kumimoji="1" lang="en-US" altLang="zh-CN"/>
              <a:t>MD5</a:t>
            </a:r>
          </a:p>
          <a:p>
            <a:pPr algn="ctr"/>
            <a:r>
              <a:rPr kumimoji="1" lang="en-US" altLang="zh-CN"/>
              <a:t>SHA-1</a:t>
            </a:r>
            <a:r>
              <a:rPr kumimoji="1" lang="zh-CN" altLang="en-US"/>
              <a:t>、</a:t>
            </a:r>
            <a:r>
              <a:rPr kumimoji="1" lang="en-US" altLang="zh-CN"/>
              <a:t>SHA-2</a:t>
            </a:r>
            <a:r>
              <a:rPr kumimoji="1" lang="zh-CN" altLang="en-US"/>
              <a:t>、</a:t>
            </a:r>
            <a:r>
              <a:rPr kumimoji="1" lang="en-US" altLang="zh-CN"/>
              <a:t>SHA-3</a:t>
            </a:r>
          </a:p>
        </p:txBody>
      </p:sp>
      <p:sp>
        <p:nvSpPr>
          <p:cNvPr id="10" name="矩形 9"/>
          <p:cNvSpPr/>
          <p:nvPr/>
        </p:nvSpPr>
        <p:spPr>
          <a:xfrm>
            <a:off x="567156" y="5407311"/>
            <a:ext cx="4780345" cy="765858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/>
              <a:t>数字签名</a:t>
            </a:r>
            <a:endParaRPr kumimoji="1" lang="en-US" altLang="zh-CN"/>
          </a:p>
        </p:txBody>
      </p:sp>
      <p:sp>
        <p:nvSpPr>
          <p:cNvPr id="12" name="矩形 11"/>
          <p:cNvSpPr/>
          <p:nvPr/>
        </p:nvSpPr>
        <p:spPr>
          <a:xfrm>
            <a:off x="6877288" y="5407311"/>
            <a:ext cx="4780345" cy="765858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/>
              <a:t>证书</a:t>
            </a:r>
            <a:endParaRPr kumimoji="1" lang="en-US" altLang="zh-CN"/>
          </a:p>
        </p:txBody>
      </p:sp>
      <p:sp>
        <p:nvSpPr>
          <p:cNvPr id="13" name="矩形 12"/>
          <p:cNvSpPr/>
          <p:nvPr/>
        </p:nvSpPr>
        <p:spPr>
          <a:xfrm>
            <a:off x="6877288" y="3739589"/>
            <a:ext cx="4780345" cy="765858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/>
              <a:t>iOS</a:t>
            </a:r>
            <a:r>
              <a:rPr kumimoji="1" lang="zh-CN" altLang="en-US"/>
              <a:t>签名机制</a:t>
            </a:r>
            <a:endParaRPr kumimoji="1" lang="en-US" altLang="zh-CN"/>
          </a:p>
        </p:txBody>
      </p:sp>
      <p:cxnSp>
        <p:nvCxnSpPr>
          <p:cNvPr id="15" name="直线箭头连接符 14"/>
          <p:cNvCxnSpPr>
            <a:stCxn id="5" idx="2"/>
            <a:endCxn id="8" idx="0"/>
          </p:cNvCxnSpPr>
          <p:nvPr/>
        </p:nvCxnSpPr>
        <p:spPr>
          <a:xfrm>
            <a:off x="2957329" y="3057646"/>
            <a:ext cx="0" cy="3264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线箭头连接符 16"/>
          <p:cNvCxnSpPr>
            <a:stCxn id="8" idx="2"/>
            <a:endCxn id="10" idx="0"/>
          </p:cNvCxnSpPr>
          <p:nvPr/>
        </p:nvCxnSpPr>
        <p:spPr>
          <a:xfrm>
            <a:off x="2957329" y="5073978"/>
            <a:ext cx="0" cy="3333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线箭头连接符 19"/>
          <p:cNvCxnSpPr>
            <a:stCxn id="10" idx="3"/>
            <a:endCxn id="12" idx="1"/>
          </p:cNvCxnSpPr>
          <p:nvPr/>
        </p:nvCxnSpPr>
        <p:spPr>
          <a:xfrm>
            <a:off x="5347501" y="5790240"/>
            <a:ext cx="152978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线箭头连接符 22"/>
          <p:cNvCxnSpPr>
            <a:stCxn id="12" idx="0"/>
            <a:endCxn id="13" idx="2"/>
          </p:cNvCxnSpPr>
          <p:nvPr/>
        </p:nvCxnSpPr>
        <p:spPr>
          <a:xfrm flipV="1">
            <a:off x="9267461" y="4505447"/>
            <a:ext cx="0" cy="9018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6915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2" grpId="0" animBg="1"/>
      <p:bldP spid="13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混合密码</a:t>
            </a:r>
            <a:r>
              <a:rPr lang="en-US" altLang="zh-CN"/>
              <a:t>-</a:t>
            </a:r>
            <a:r>
              <a:rPr lang="zh-CN" altLang="en-US"/>
              <a:t>加密</a:t>
            </a:r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3492" y="0"/>
            <a:ext cx="5293267" cy="6858000"/>
          </a:xfrm>
          <a:prstGeom prst="rect">
            <a:avLst/>
          </a:prstGeom>
        </p:spPr>
      </p:pic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212043" y="1254812"/>
            <a:ext cx="6154033" cy="5099689"/>
          </a:xfrm>
        </p:spPr>
        <p:txBody>
          <a:bodyPr>
            <a:normAutofit/>
          </a:bodyPr>
          <a:lstStyle/>
          <a:p>
            <a:pPr>
              <a:buFont typeface="Wingdings" charset="2"/>
              <a:buChar char="n"/>
            </a:pPr>
            <a:r>
              <a:rPr kumimoji="1" lang="zh-CN" altLang="en-US" sz="1600"/>
              <a:t>会话密钥（</a:t>
            </a:r>
            <a:r>
              <a:rPr kumimoji="1" lang="en-US" altLang="zh-CN" sz="1600"/>
              <a:t>session</a:t>
            </a:r>
            <a:r>
              <a:rPr kumimoji="1" lang="zh-CN" altLang="en-US" sz="1600"/>
              <a:t> </a:t>
            </a:r>
            <a:r>
              <a:rPr kumimoji="1" lang="en-US" altLang="zh-CN" sz="1600"/>
              <a:t>key</a:t>
            </a:r>
            <a:r>
              <a:rPr kumimoji="1" lang="zh-CN" altLang="en-US" sz="1600"/>
              <a:t>）</a:t>
            </a:r>
            <a:endParaRPr kumimoji="1" lang="en-US" altLang="zh-CN" sz="1600"/>
          </a:p>
          <a:p>
            <a:pPr>
              <a:buFont typeface="Wingdings" charset="2"/>
              <a:buChar char="p"/>
            </a:pPr>
            <a:r>
              <a:rPr kumimoji="1" lang="zh-CN" altLang="en-US" sz="1600"/>
              <a:t>为本次通信随机生成的临时密钥</a:t>
            </a:r>
            <a:endParaRPr kumimoji="1" lang="en-US" altLang="zh-CN" sz="1600"/>
          </a:p>
          <a:p>
            <a:pPr>
              <a:buFont typeface="Wingdings" charset="2"/>
              <a:buChar char="p"/>
            </a:pPr>
            <a:r>
              <a:rPr kumimoji="1" lang="zh-CN" altLang="en-US" sz="1600"/>
              <a:t>作为对称密码的密钥，用于加密消息，提高速度</a:t>
            </a:r>
            <a:endParaRPr kumimoji="1" lang="en-US" altLang="zh-CN" sz="1600"/>
          </a:p>
          <a:p>
            <a:pPr>
              <a:buFont typeface="Wingdings" charset="2"/>
              <a:buChar char="p"/>
            </a:pPr>
            <a:endParaRPr kumimoji="1" lang="en-US" altLang="zh-CN" sz="1600"/>
          </a:p>
          <a:p>
            <a:pPr>
              <a:buFont typeface="Wingdings" charset="2"/>
              <a:buChar char="n"/>
            </a:pPr>
            <a:r>
              <a:rPr kumimoji="1" lang="zh-CN" altLang="en-US" sz="1600"/>
              <a:t>加密步骤（发送消息）</a:t>
            </a:r>
            <a:endParaRPr kumimoji="1" lang="en-US" altLang="zh-CN" sz="1600"/>
          </a:p>
          <a:p>
            <a:pPr marL="342900" indent="-342900">
              <a:buFont typeface="+mj-lt"/>
              <a:buAutoNum type="arabicPeriod"/>
            </a:pPr>
            <a:r>
              <a:rPr kumimoji="1" lang="zh-CN" altLang="en-US" sz="1600"/>
              <a:t>首先，消息发送者要拥有消息接收者的公钥</a:t>
            </a:r>
            <a:endParaRPr kumimoji="1" lang="en-US" altLang="zh-CN" sz="1600"/>
          </a:p>
          <a:p>
            <a:pPr marL="342900" indent="-342900">
              <a:buFont typeface="+mj-lt"/>
              <a:buAutoNum type="arabicPeriod"/>
            </a:pPr>
            <a:r>
              <a:rPr kumimoji="1" lang="zh-CN" altLang="en-US" sz="1600"/>
              <a:t>生成会话密钥，作为对称密码的密钥，加密消息</a:t>
            </a:r>
            <a:endParaRPr kumimoji="1" lang="en-US" altLang="zh-CN" sz="1600"/>
          </a:p>
          <a:p>
            <a:pPr marL="342900" indent="-342900">
              <a:buFont typeface="+mj-lt"/>
              <a:buAutoNum type="arabicPeriod"/>
            </a:pPr>
            <a:r>
              <a:rPr kumimoji="1" lang="zh-CN" altLang="en-US" sz="1600"/>
              <a:t>用消息接收者的公钥，加密会话密钥</a:t>
            </a:r>
            <a:endParaRPr kumimoji="1" lang="en-US" altLang="zh-CN" sz="1600"/>
          </a:p>
          <a:p>
            <a:pPr marL="342900" indent="-342900">
              <a:buFont typeface="+mj-lt"/>
              <a:buAutoNum type="arabicPeriod"/>
            </a:pPr>
            <a:r>
              <a:rPr kumimoji="1" lang="zh-CN" altLang="en-US" sz="1600"/>
              <a:t>将前</a:t>
            </a:r>
            <a:r>
              <a:rPr kumimoji="1" lang="en-US" altLang="zh-CN" sz="1600"/>
              <a:t>2</a:t>
            </a:r>
            <a:r>
              <a:rPr kumimoji="1" lang="zh-CN" altLang="en-US" sz="1600"/>
              <a:t>步生成的加密结果，一并发给消息接收者</a:t>
            </a:r>
            <a:endParaRPr kumimoji="1" lang="en-US" altLang="zh-CN" sz="1600"/>
          </a:p>
          <a:p>
            <a:pPr>
              <a:buFont typeface="Wingdings" charset="2"/>
              <a:buChar char="p"/>
            </a:pPr>
            <a:endParaRPr kumimoji="1" lang="en-US" altLang="zh-CN" sz="1600"/>
          </a:p>
          <a:p>
            <a:pPr>
              <a:buFont typeface="Wingdings" charset="2"/>
              <a:buChar char="n"/>
            </a:pPr>
            <a:r>
              <a:rPr kumimoji="1" lang="zh-CN" altLang="en-US" sz="1600"/>
              <a:t>发送出去的内容包括</a:t>
            </a:r>
            <a:endParaRPr kumimoji="1" lang="en-US" altLang="zh-CN" sz="1600"/>
          </a:p>
          <a:p>
            <a:pPr>
              <a:buFont typeface="Wingdings" charset="2"/>
              <a:buChar char="p"/>
            </a:pPr>
            <a:r>
              <a:rPr kumimoji="1" lang="zh-CN" altLang="en-US" sz="1600"/>
              <a:t>用会话密钥加密的消息（加密方法：对称密码）</a:t>
            </a:r>
            <a:endParaRPr kumimoji="1" lang="en-US" altLang="zh-CN" sz="1600"/>
          </a:p>
          <a:p>
            <a:pPr>
              <a:buFont typeface="Wingdings" charset="2"/>
              <a:buChar char="p"/>
            </a:pPr>
            <a:r>
              <a:rPr kumimoji="1" lang="zh-CN" altLang="en-US" sz="1600"/>
              <a:t>用公钥加密的会话密钥（加密方法：公钥密码）</a:t>
            </a:r>
            <a:endParaRPr kumimoji="1" lang="en-US" altLang="zh-CN" sz="1600"/>
          </a:p>
        </p:txBody>
      </p:sp>
    </p:spTree>
    <p:extLst>
      <p:ext uri="{BB962C8B-B14F-4D97-AF65-F5344CB8AC3E}">
        <p14:creationId xmlns:p14="http://schemas.microsoft.com/office/powerpoint/2010/main" val="1126430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混合密码</a:t>
            </a:r>
            <a:r>
              <a:rPr lang="en-US" altLang="zh-CN"/>
              <a:t>-</a:t>
            </a:r>
            <a:r>
              <a:rPr lang="zh-CN" altLang="en-US"/>
              <a:t>解密</a:t>
            </a:r>
            <a:endParaRPr kumimoji="1"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8741" y="0"/>
            <a:ext cx="6335398" cy="6858000"/>
          </a:xfrm>
          <a:prstGeom prst="rect">
            <a:avLst/>
          </a:prstGeom>
        </p:spPr>
      </p:pic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212043" y="1254812"/>
            <a:ext cx="6154033" cy="5099689"/>
          </a:xfrm>
        </p:spPr>
        <p:txBody>
          <a:bodyPr>
            <a:normAutofit/>
          </a:bodyPr>
          <a:lstStyle/>
          <a:p>
            <a:pPr>
              <a:buFont typeface="Wingdings" charset="2"/>
              <a:buChar char="n"/>
            </a:pPr>
            <a:r>
              <a:rPr kumimoji="1" lang="zh-CN" altLang="en-US" sz="1600"/>
              <a:t>解密步骤（收到消息）</a:t>
            </a:r>
            <a:endParaRPr kumimoji="1" lang="en-US" altLang="zh-CN" sz="1600"/>
          </a:p>
          <a:p>
            <a:pPr marL="342900" indent="-342900">
              <a:buFont typeface="+mj-lt"/>
              <a:buAutoNum type="arabicPeriod"/>
            </a:pPr>
            <a:r>
              <a:rPr kumimoji="1" lang="zh-CN" altLang="en-US" sz="1600"/>
              <a:t>消息接收者用自己的私钥解密出会话密钥</a:t>
            </a:r>
            <a:endParaRPr kumimoji="1" lang="en-US" altLang="zh-CN" sz="1600"/>
          </a:p>
          <a:p>
            <a:pPr marL="342900" indent="-342900">
              <a:buFont typeface="+mj-lt"/>
              <a:buAutoNum type="arabicPeriod"/>
            </a:pPr>
            <a:r>
              <a:rPr kumimoji="1" lang="zh-CN" altLang="en-US" sz="1600"/>
              <a:t>再用第</a:t>
            </a:r>
            <a:r>
              <a:rPr kumimoji="1" lang="en-US" altLang="zh-CN" sz="1600"/>
              <a:t>1</a:t>
            </a:r>
            <a:r>
              <a:rPr kumimoji="1" lang="zh-CN" altLang="en-US" sz="1600"/>
              <a:t>步解密出来的会话密钥，解密消息</a:t>
            </a:r>
            <a:endParaRPr kumimoji="1" lang="en-US" altLang="zh-CN" sz="1600"/>
          </a:p>
        </p:txBody>
      </p:sp>
    </p:spTree>
    <p:extLst>
      <p:ext uri="{BB962C8B-B14F-4D97-AF65-F5344CB8AC3E}">
        <p14:creationId xmlns:p14="http://schemas.microsoft.com/office/powerpoint/2010/main" val="1199173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混合密码</a:t>
            </a:r>
            <a:r>
              <a:rPr lang="en-US" altLang="zh-CN"/>
              <a:t>-</a:t>
            </a:r>
            <a:r>
              <a:rPr lang="zh-CN" altLang="en-US"/>
              <a:t>加密解密流程</a:t>
            </a:r>
            <a:endParaRPr kumimoji="1" lang="zh-CN" altLang="en-US"/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212043" y="1254812"/>
            <a:ext cx="11297205" cy="5099689"/>
          </a:xfrm>
        </p:spPr>
        <p:txBody>
          <a:bodyPr>
            <a:normAutofit/>
          </a:bodyPr>
          <a:lstStyle/>
          <a:p>
            <a:pPr>
              <a:buFont typeface="Wingdings" charset="2"/>
              <a:buChar char="n"/>
            </a:pPr>
            <a:r>
              <a:rPr kumimoji="1" lang="en-US" altLang="zh-CN" sz="1600"/>
              <a:t>Alice &gt;&gt;&gt;&gt;&gt; Bob</a:t>
            </a:r>
          </a:p>
          <a:p>
            <a:pPr>
              <a:buFont typeface="Wingdings" charset="2"/>
              <a:buChar char="p"/>
            </a:pPr>
            <a:r>
              <a:rPr kumimoji="1" lang="zh-CN" altLang="en-US" sz="1600"/>
              <a:t>发送过程，加密过程</a:t>
            </a:r>
            <a:endParaRPr kumimoji="1" lang="en-US" altLang="zh-CN" sz="1600"/>
          </a:p>
          <a:p>
            <a:pPr>
              <a:buFont typeface="Wingdings" charset="2"/>
              <a:buChar char="ü"/>
            </a:pPr>
            <a:r>
              <a:rPr kumimoji="1" lang="en-US" altLang="zh-CN" sz="1600"/>
              <a:t>1.Bob</a:t>
            </a:r>
            <a:r>
              <a:rPr kumimoji="1" lang="zh-CN" altLang="en-US" sz="1600"/>
              <a:t>先生成一对公钥、私钥</a:t>
            </a:r>
            <a:endParaRPr kumimoji="1" lang="en-US" altLang="zh-CN" sz="1600"/>
          </a:p>
          <a:p>
            <a:pPr>
              <a:buFont typeface="Wingdings" charset="2"/>
              <a:buChar char="ü"/>
            </a:pPr>
            <a:r>
              <a:rPr kumimoji="1" lang="en-US" altLang="zh-CN" sz="1600"/>
              <a:t>2.Bob</a:t>
            </a:r>
            <a:r>
              <a:rPr kumimoji="1" lang="zh-CN" altLang="en-US" sz="1600"/>
              <a:t>把公钥共享给</a:t>
            </a:r>
            <a:r>
              <a:rPr kumimoji="1" lang="en-US" altLang="zh-CN" sz="1600"/>
              <a:t>Alice</a:t>
            </a:r>
          </a:p>
          <a:p>
            <a:pPr>
              <a:buFont typeface="Wingdings" charset="2"/>
              <a:buChar char="ü"/>
            </a:pPr>
            <a:r>
              <a:rPr kumimoji="1" lang="en-US" altLang="zh-CN" sz="1600"/>
              <a:t>3.Alice</a:t>
            </a:r>
            <a:r>
              <a:rPr kumimoji="1" lang="zh-CN" altLang="en-US" sz="1600"/>
              <a:t>随机生成一个会话密钥（临时密钥）</a:t>
            </a:r>
            <a:endParaRPr kumimoji="1" lang="en-US" altLang="zh-CN" sz="1600"/>
          </a:p>
          <a:p>
            <a:pPr>
              <a:buFont typeface="Wingdings" charset="2"/>
              <a:buChar char="ü"/>
            </a:pPr>
            <a:r>
              <a:rPr kumimoji="1" lang="en-US" altLang="zh-CN" sz="1600"/>
              <a:t>4.Alice</a:t>
            </a:r>
            <a:r>
              <a:rPr kumimoji="1" lang="zh-CN" altLang="en-US" sz="1600"/>
              <a:t>用会话密钥加密需要发送的消息（使用的是对称密码加密）</a:t>
            </a:r>
            <a:endParaRPr kumimoji="1" lang="en-US" altLang="zh-CN" sz="1600"/>
          </a:p>
          <a:p>
            <a:pPr>
              <a:buFont typeface="Wingdings" charset="2"/>
              <a:buChar char="ü"/>
            </a:pPr>
            <a:r>
              <a:rPr kumimoji="1" lang="en-US" altLang="zh-CN" sz="1600"/>
              <a:t>5.Alice</a:t>
            </a:r>
            <a:r>
              <a:rPr kumimoji="1" lang="zh-CN" altLang="en-US" sz="1600"/>
              <a:t>用</a:t>
            </a:r>
            <a:r>
              <a:rPr kumimoji="1" lang="en-US" altLang="zh-CN" sz="1600"/>
              <a:t>Bob</a:t>
            </a:r>
            <a:r>
              <a:rPr kumimoji="1" lang="zh-CN" altLang="en-US" sz="1600"/>
              <a:t>的公钥加密会话密钥（使用的是公钥密码加密，也就是非对称密码加密）</a:t>
            </a:r>
            <a:endParaRPr kumimoji="1" lang="en-US" altLang="zh-CN" sz="1600"/>
          </a:p>
          <a:p>
            <a:pPr>
              <a:buFont typeface="Wingdings" charset="2"/>
              <a:buChar char="ü"/>
            </a:pPr>
            <a:r>
              <a:rPr kumimoji="1" lang="en-US" altLang="zh-CN" sz="1600"/>
              <a:t>6.Alice</a:t>
            </a:r>
            <a:r>
              <a:rPr kumimoji="1" lang="zh-CN" altLang="en-US" sz="1600"/>
              <a:t>把第</a:t>
            </a:r>
            <a:r>
              <a:rPr kumimoji="1" lang="en-US" altLang="zh-CN" sz="1600"/>
              <a:t>4</a:t>
            </a:r>
            <a:r>
              <a:rPr kumimoji="1" lang="zh-CN" altLang="en-US" sz="1600"/>
              <a:t>、</a:t>
            </a:r>
            <a:r>
              <a:rPr kumimoji="1" lang="en-US" altLang="zh-CN" sz="1600"/>
              <a:t>5</a:t>
            </a:r>
            <a:r>
              <a:rPr kumimoji="1" lang="zh-CN" altLang="en-US" sz="1600"/>
              <a:t>步的加密结果，一并发送给</a:t>
            </a:r>
            <a:r>
              <a:rPr kumimoji="1" lang="en-US" altLang="zh-CN" sz="1600"/>
              <a:t>Bob</a:t>
            </a:r>
          </a:p>
          <a:p>
            <a:pPr>
              <a:buFont typeface="Wingdings" charset="2"/>
              <a:buChar char="n"/>
            </a:pPr>
            <a:endParaRPr kumimoji="1" lang="en-US" altLang="zh-CN" sz="1600"/>
          </a:p>
          <a:p>
            <a:pPr>
              <a:buFont typeface="Wingdings" charset="2"/>
              <a:buChar char="p"/>
            </a:pPr>
            <a:r>
              <a:rPr kumimoji="1" lang="zh-CN" altLang="en-US" sz="1600"/>
              <a:t>接收过程，解密过程</a:t>
            </a:r>
            <a:endParaRPr kumimoji="1" lang="en-US" altLang="zh-CN" sz="1600"/>
          </a:p>
          <a:p>
            <a:pPr>
              <a:buFont typeface="Wingdings" charset="2"/>
              <a:buChar char="ü"/>
            </a:pPr>
            <a:r>
              <a:rPr kumimoji="1" lang="en-US" altLang="zh-CN" sz="1600"/>
              <a:t>1.Bob</a:t>
            </a:r>
            <a:r>
              <a:rPr kumimoji="1" lang="zh-CN" altLang="en-US" sz="1600"/>
              <a:t>利用自己的私钥解密会话密钥（使用的是公钥密码解密，也就是非对称密码解密）</a:t>
            </a:r>
            <a:endParaRPr kumimoji="1" lang="en-US" altLang="zh-CN" sz="1600"/>
          </a:p>
          <a:p>
            <a:pPr>
              <a:buFont typeface="Wingdings" charset="2"/>
              <a:buChar char="ü"/>
            </a:pPr>
            <a:r>
              <a:rPr kumimoji="1" lang="en-US" altLang="zh-CN" sz="1600"/>
              <a:t>2.Bob</a:t>
            </a:r>
            <a:r>
              <a:rPr kumimoji="1" lang="zh-CN" altLang="en-US" sz="1600"/>
              <a:t>利用会话密钥解密发送过来的消息（使用的是对称密码解密）</a:t>
            </a:r>
            <a:endParaRPr kumimoji="1" lang="en-US" altLang="zh-CN" sz="1600"/>
          </a:p>
        </p:txBody>
      </p:sp>
    </p:spTree>
    <p:extLst>
      <p:ext uri="{BB962C8B-B14F-4D97-AF65-F5344CB8AC3E}">
        <p14:creationId xmlns:p14="http://schemas.microsoft.com/office/powerpoint/2010/main" val="350999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单向散列函数（</a:t>
            </a:r>
            <a:r>
              <a:rPr lang="en-US" altLang="zh-CN"/>
              <a:t>One-way</a:t>
            </a:r>
            <a:r>
              <a:rPr lang="zh-CN" altLang="en-US"/>
              <a:t> </a:t>
            </a:r>
            <a:r>
              <a:rPr lang="en-US" altLang="zh-CN"/>
              <a:t>hash</a:t>
            </a:r>
            <a:r>
              <a:rPr lang="zh-CN" altLang="en-US"/>
              <a:t> </a:t>
            </a:r>
            <a:r>
              <a:rPr lang="en-US" altLang="zh-CN"/>
              <a:t>function</a:t>
            </a:r>
            <a:r>
              <a:rPr lang="zh-CN" altLang="en-US"/>
              <a:t>）</a:t>
            </a:r>
            <a:endParaRPr kumimoji="1" lang="zh-CN" altLang="en-US"/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212042" y="1254812"/>
            <a:ext cx="11513112" cy="1303193"/>
          </a:xfrm>
        </p:spPr>
        <p:txBody>
          <a:bodyPr>
            <a:normAutofit/>
          </a:bodyPr>
          <a:lstStyle/>
          <a:p>
            <a:pPr>
              <a:buFont typeface="Wingdings" charset="2"/>
              <a:buChar char="n"/>
            </a:pPr>
            <a:r>
              <a:rPr kumimoji="1" lang="zh-CN" altLang="en-US" sz="1600"/>
              <a:t>单向散列函数，可以根据根据消息内容计算出散列值</a:t>
            </a:r>
            <a:endParaRPr kumimoji="1" lang="en-US" altLang="zh-CN" sz="1600"/>
          </a:p>
          <a:p>
            <a:pPr>
              <a:buFont typeface="Wingdings" charset="2"/>
              <a:buChar char="n"/>
            </a:pPr>
            <a:endParaRPr kumimoji="1" lang="en-US" altLang="zh-CN" sz="1600"/>
          </a:p>
          <a:p>
            <a:pPr>
              <a:buFont typeface="Wingdings" charset="2"/>
              <a:buChar char="n"/>
            </a:pPr>
            <a:r>
              <a:rPr kumimoji="1" lang="zh-CN" altLang="en-US" sz="1600"/>
              <a:t>散列值的长度和消息的长度无关，无论消息是</a:t>
            </a:r>
            <a:r>
              <a:rPr kumimoji="1" lang="en-US" altLang="zh-CN" sz="1600"/>
              <a:t>1bit</a:t>
            </a:r>
            <a:r>
              <a:rPr kumimoji="1" lang="zh-CN" altLang="en-US" sz="1600"/>
              <a:t>、</a:t>
            </a:r>
            <a:r>
              <a:rPr kumimoji="1" lang="en-US" altLang="zh-CN" sz="1600"/>
              <a:t>10M</a:t>
            </a:r>
            <a:r>
              <a:rPr kumimoji="1" lang="zh-CN" altLang="en-US" sz="1600"/>
              <a:t>、</a:t>
            </a:r>
            <a:r>
              <a:rPr kumimoji="1" lang="en-US" altLang="zh-CN" sz="1600"/>
              <a:t>100G</a:t>
            </a:r>
            <a:r>
              <a:rPr kumimoji="1" lang="zh-CN" altLang="en-US" sz="1600"/>
              <a:t>，单向散列函数都会计算出固定长度的散列值</a:t>
            </a:r>
            <a:endParaRPr kumimoji="1" lang="en-US" altLang="zh-CN" sz="1600"/>
          </a:p>
          <a:p>
            <a:pPr>
              <a:buFont typeface="Wingdings" charset="2"/>
              <a:buChar char="n"/>
            </a:pPr>
            <a:endParaRPr kumimoji="1" lang="en-US" altLang="zh-CN" sz="1600"/>
          </a:p>
          <a:p>
            <a:pPr>
              <a:buFont typeface="Wingdings" charset="2"/>
              <a:buChar char="n"/>
            </a:pPr>
            <a:endParaRPr kumimoji="1" lang="en-US" altLang="zh-CN" sz="160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766" y="2558005"/>
            <a:ext cx="2476500" cy="38227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2077" y="2556289"/>
            <a:ext cx="6744343" cy="3824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874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单向散列函数的特点</a:t>
            </a:r>
            <a:endParaRPr kumimoji="1" lang="zh-CN" altLang="en-US"/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212042" y="1185362"/>
            <a:ext cx="4961842" cy="2865775"/>
          </a:xfrm>
        </p:spPr>
        <p:txBody>
          <a:bodyPr>
            <a:normAutofit/>
          </a:bodyPr>
          <a:lstStyle/>
          <a:p>
            <a:pPr>
              <a:buFont typeface="Wingdings" charset="2"/>
              <a:buChar char="n"/>
            </a:pPr>
            <a:r>
              <a:rPr kumimoji="1" lang="zh-CN" altLang="en-US" sz="1600"/>
              <a:t>根据任意长度的消息，计算出固定长度的散列值</a:t>
            </a:r>
            <a:endParaRPr kumimoji="1" lang="en-US" altLang="zh-CN" sz="1600"/>
          </a:p>
          <a:p>
            <a:pPr>
              <a:buFont typeface="Wingdings" charset="2"/>
              <a:buChar char="n"/>
            </a:pPr>
            <a:endParaRPr kumimoji="1" lang="en-US" altLang="zh-CN" sz="1600"/>
          </a:p>
          <a:p>
            <a:pPr>
              <a:buFont typeface="Wingdings" charset="2"/>
              <a:buChar char="n"/>
            </a:pPr>
            <a:r>
              <a:rPr kumimoji="1" lang="zh-CN" altLang="en-US" sz="1600"/>
              <a:t>计算速度快，能快速计算出散列值</a:t>
            </a:r>
            <a:endParaRPr kumimoji="1" lang="en-US" altLang="zh-CN" sz="1600"/>
          </a:p>
          <a:p>
            <a:pPr>
              <a:buFont typeface="Wingdings" charset="2"/>
              <a:buChar char="n"/>
            </a:pPr>
            <a:endParaRPr kumimoji="1" lang="en-US" altLang="zh-CN" sz="1600"/>
          </a:p>
          <a:p>
            <a:pPr>
              <a:buFont typeface="Wingdings" charset="2"/>
              <a:buChar char="n"/>
            </a:pPr>
            <a:r>
              <a:rPr kumimoji="1" lang="zh-CN" altLang="en-US" sz="1600"/>
              <a:t>消息不同，散列值也不同</a:t>
            </a:r>
            <a:endParaRPr kumimoji="1" lang="en-US" altLang="zh-CN" sz="1600"/>
          </a:p>
          <a:p>
            <a:pPr>
              <a:buFont typeface="Wingdings" charset="2"/>
              <a:buChar char="n"/>
            </a:pPr>
            <a:endParaRPr kumimoji="1" lang="en-US" altLang="zh-CN" sz="1600"/>
          </a:p>
          <a:p>
            <a:pPr>
              <a:buFont typeface="Wingdings" charset="2"/>
              <a:buChar char="n"/>
            </a:pPr>
            <a:r>
              <a:rPr kumimoji="1" lang="zh-CN" altLang="en-US" sz="1600"/>
              <a:t>具备单向性</a:t>
            </a:r>
            <a:endParaRPr kumimoji="1" lang="en-US" altLang="zh-CN" sz="16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3921" y="1269661"/>
            <a:ext cx="6282838" cy="5084839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302" y="3889094"/>
            <a:ext cx="5183097" cy="2770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967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单向散列函数</a:t>
            </a:r>
            <a:endParaRPr kumimoji="1" lang="zh-CN" altLang="en-US"/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212042" y="1254811"/>
            <a:ext cx="11513112" cy="5470079"/>
          </a:xfrm>
        </p:spPr>
        <p:txBody>
          <a:bodyPr>
            <a:normAutofit/>
          </a:bodyPr>
          <a:lstStyle/>
          <a:p>
            <a:pPr>
              <a:lnSpc>
                <a:spcPts val="1600"/>
              </a:lnSpc>
              <a:buFont typeface="Wingdings" charset="2"/>
              <a:buChar char="n"/>
            </a:pPr>
            <a:r>
              <a:rPr kumimoji="1" lang="zh-CN" altLang="en-US" sz="1600"/>
              <a:t>单向散列函数，又被称为消息摘要函数（</a:t>
            </a:r>
            <a:r>
              <a:rPr kumimoji="1" lang="en-US" altLang="zh-CN" sz="1600"/>
              <a:t>message</a:t>
            </a:r>
            <a:r>
              <a:rPr kumimoji="1" lang="zh-CN" altLang="en-US" sz="1600"/>
              <a:t> </a:t>
            </a:r>
            <a:r>
              <a:rPr kumimoji="1" lang="en-US" altLang="zh-CN" sz="1600"/>
              <a:t>digest</a:t>
            </a:r>
            <a:r>
              <a:rPr kumimoji="1" lang="zh-CN" altLang="en-US" sz="1600"/>
              <a:t> </a:t>
            </a:r>
            <a:r>
              <a:rPr kumimoji="1" lang="en-US" altLang="zh-CN" sz="1600"/>
              <a:t>function</a:t>
            </a:r>
            <a:r>
              <a:rPr kumimoji="1" lang="zh-CN" altLang="en-US" sz="1600"/>
              <a:t>），哈希函数</a:t>
            </a:r>
            <a:endParaRPr kumimoji="1" lang="en-US" altLang="zh-CN" sz="1600"/>
          </a:p>
          <a:p>
            <a:pPr>
              <a:lnSpc>
                <a:spcPts val="1600"/>
              </a:lnSpc>
              <a:buFont typeface="Wingdings" charset="2"/>
              <a:buChar char="n"/>
            </a:pPr>
            <a:r>
              <a:rPr kumimoji="1" lang="zh-CN" altLang="en-US" sz="1600"/>
              <a:t>输出的散列值，也被称为消息摘要（</a:t>
            </a:r>
            <a:r>
              <a:rPr kumimoji="1" lang="en-US" altLang="zh-CN" sz="1600"/>
              <a:t>message</a:t>
            </a:r>
            <a:r>
              <a:rPr kumimoji="1" lang="zh-CN" altLang="en-US" sz="1600"/>
              <a:t> </a:t>
            </a:r>
            <a:r>
              <a:rPr kumimoji="1" lang="en-US" altLang="zh-CN" sz="1600"/>
              <a:t>digest</a:t>
            </a:r>
            <a:r>
              <a:rPr kumimoji="1" lang="zh-CN" altLang="en-US" sz="1600"/>
              <a:t>）、指纹（</a:t>
            </a:r>
            <a:r>
              <a:rPr kumimoji="1" lang="en-US" altLang="zh-CN" sz="1600"/>
              <a:t>fingerprint</a:t>
            </a:r>
            <a:r>
              <a:rPr kumimoji="1" lang="zh-CN" altLang="en-US" sz="1600"/>
              <a:t>）</a:t>
            </a:r>
            <a:endParaRPr kumimoji="1" lang="en-US" altLang="zh-CN" sz="1600"/>
          </a:p>
          <a:p>
            <a:pPr>
              <a:lnSpc>
                <a:spcPts val="1600"/>
              </a:lnSpc>
              <a:buFont typeface="Wingdings" charset="2"/>
              <a:buChar char="n"/>
            </a:pPr>
            <a:endParaRPr kumimoji="1" lang="en-US" altLang="zh-CN" sz="1600"/>
          </a:p>
          <a:p>
            <a:pPr>
              <a:lnSpc>
                <a:spcPts val="1600"/>
              </a:lnSpc>
              <a:buFont typeface="Wingdings" charset="2"/>
              <a:buChar char="n"/>
            </a:pPr>
            <a:r>
              <a:rPr kumimoji="1" lang="zh-CN" altLang="en-US" sz="1600"/>
              <a:t>常见的几种单向散列函数</a:t>
            </a:r>
            <a:endParaRPr kumimoji="1" lang="en-US" altLang="zh-CN" sz="1600"/>
          </a:p>
          <a:p>
            <a:pPr>
              <a:lnSpc>
                <a:spcPts val="1600"/>
              </a:lnSpc>
              <a:buFont typeface="Wingdings" charset="2"/>
              <a:buChar char="p"/>
            </a:pPr>
            <a:r>
              <a:rPr kumimoji="1" lang="en-US" altLang="zh-CN" sz="1600"/>
              <a:t>MD4</a:t>
            </a:r>
            <a:r>
              <a:rPr kumimoji="1" lang="zh-CN" altLang="en-US" sz="1600"/>
              <a:t>、</a:t>
            </a:r>
            <a:r>
              <a:rPr kumimoji="1" lang="en-US" altLang="zh-CN" sz="1600"/>
              <a:t>MD5</a:t>
            </a:r>
          </a:p>
          <a:p>
            <a:pPr>
              <a:lnSpc>
                <a:spcPts val="1600"/>
              </a:lnSpc>
              <a:buFont typeface="Wingdings" charset="2"/>
              <a:buChar char="ü"/>
            </a:pPr>
            <a:r>
              <a:rPr kumimoji="1" lang="zh-CN" altLang="en-US" sz="1600"/>
              <a:t>产生</a:t>
            </a:r>
            <a:r>
              <a:rPr kumimoji="1" lang="en-US" altLang="zh-CN" sz="1600"/>
              <a:t>128bit</a:t>
            </a:r>
            <a:r>
              <a:rPr kumimoji="1" lang="zh-CN" altLang="en-US" sz="1600"/>
              <a:t>的散列值，</a:t>
            </a:r>
            <a:r>
              <a:rPr kumimoji="1" lang="en-US" altLang="zh-CN" sz="1600"/>
              <a:t>MD</a:t>
            </a:r>
            <a:r>
              <a:rPr kumimoji="1" lang="zh-CN" altLang="en-US" sz="1600"/>
              <a:t>就是</a:t>
            </a:r>
            <a:r>
              <a:rPr kumimoji="1" lang="en-US" altLang="zh-CN" sz="1600"/>
              <a:t>Message</a:t>
            </a:r>
            <a:r>
              <a:rPr kumimoji="1" lang="zh-CN" altLang="en-US" sz="1600"/>
              <a:t> </a:t>
            </a:r>
            <a:r>
              <a:rPr kumimoji="1" lang="en-US" altLang="zh-CN" sz="1600"/>
              <a:t>Digest</a:t>
            </a:r>
            <a:r>
              <a:rPr kumimoji="1" lang="zh-CN" altLang="en-US" sz="1600"/>
              <a:t>的缩写，目前已经不安全</a:t>
            </a:r>
            <a:endParaRPr kumimoji="1" lang="en-US" altLang="zh-CN" sz="1600"/>
          </a:p>
          <a:p>
            <a:pPr>
              <a:lnSpc>
                <a:spcPts val="1600"/>
              </a:lnSpc>
              <a:buFont typeface="Wingdings" charset="2"/>
              <a:buChar char="ü"/>
            </a:pPr>
            <a:r>
              <a:rPr kumimoji="1" lang="en-US" altLang="zh-CN" sz="1600"/>
              <a:t>Mac</a:t>
            </a:r>
            <a:r>
              <a:rPr kumimoji="1" lang="zh-CN" altLang="en-US" sz="1600"/>
              <a:t>终端上默认可以使用</a:t>
            </a:r>
            <a:r>
              <a:rPr kumimoji="1" lang="en-US" altLang="zh-CN" sz="1600"/>
              <a:t>md5</a:t>
            </a:r>
            <a:r>
              <a:rPr kumimoji="1" lang="zh-CN" altLang="en-US" sz="1600"/>
              <a:t>命令</a:t>
            </a:r>
            <a:endParaRPr kumimoji="1" lang="en-US" altLang="zh-CN" sz="1600"/>
          </a:p>
          <a:p>
            <a:pPr>
              <a:lnSpc>
                <a:spcPts val="1600"/>
              </a:lnSpc>
              <a:buFont typeface="Wingdings" charset="2"/>
              <a:buChar char="ü"/>
            </a:pPr>
            <a:endParaRPr kumimoji="1" lang="en-US" altLang="zh-CN" sz="1600"/>
          </a:p>
          <a:p>
            <a:pPr>
              <a:lnSpc>
                <a:spcPts val="1600"/>
              </a:lnSpc>
              <a:buFont typeface="Wingdings" charset="2"/>
              <a:buChar char="p"/>
            </a:pPr>
            <a:r>
              <a:rPr kumimoji="1" lang="en-US" altLang="zh-CN" sz="1600"/>
              <a:t>SHA-1</a:t>
            </a:r>
          </a:p>
          <a:p>
            <a:pPr>
              <a:lnSpc>
                <a:spcPts val="1600"/>
              </a:lnSpc>
              <a:buFont typeface="Wingdings" charset="2"/>
              <a:buChar char="ü"/>
            </a:pPr>
            <a:r>
              <a:rPr kumimoji="1" lang="zh-CN" altLang="en-US" sz="1600"/>
              <a:t>产生</a:t>
            </a:r>
            <a:r>
              <a:rPr kumimoji="1" lang="en-US" altLang="zh-CN" sz="1600"/>
              <a:t>160bit</a:t>
            </a:r>
            <a:r>
              <a:rPr kumimoji="1" lang="zh-CN" altLang="en-US" sz="1600"/>
              <a:t>的散列值，目前已经不安全</a:t>
            </a:r>
            <a:endParaRPr kumimoji="1" lang="en-US" altLang="zh-CN" sz="1600"/>
          </a:p>
          <a:p>
            <a:pPr>
              <a:lnSpc>
                <a:spcPts val="1600"/>
              </a:lnSpc>
              <a:buFont typeface="Wingdings" charset="2"/>
              <a:buChar char="ü"/>
            </a:pPr>
            <a:endParaRPr kumimoji="1" lang="en-US" altLang="zh-CN" sz="1600"/>
          </a:p>
          <a:p>
            <a:pPr>
              <a:lnSpc>
                <a:spcPts val="1600"/>
              </a:lnSpc>
              <a:buFont typeface="Wingdings" charset="2"/>
              <a:buChar char="p"/>
            </a:pPr>
            <a:r>
              <a:rPr kumimoji="1" lang="en-US" altLang="zh-CN" sz="1600"/>
              <a:t>SHA-2</a:t>
            </a:r>
          </a:p>
          <a:p>
            <a:pPr>
              <a:lnSpc>
                <a:spcPts val="1600"/>
              </a:lnSpc>
              <a:buFont typeface="Wingdings" charset="2"/>
              <a:buChar char="ü"/>
            </a:pPr>
            <a:r>
              <a:rPr kumimoji="1" lang="en-US" altLang="zh-CN" sz="1600"/>
              <a:t>SHA-256</a:t>
            </a:r>
            <a:r>
              <a:rPr kumimoji="1" lang="zh-CN" altLang="en-US" sz="1600"/>
              <a:t>、</a:t>
            </a:r>
            <a:r>
              <a:rPr kumimoji="1" lang="en-US" altLang="zh-CN" sz="1600"/>
              <a:t>SHA-384</a:t>
            </a:r>
            <a:r>
              <a:rPr kumimoji="1" lang="zh-CN" altLang="en-US" sz="1600"/>
              <a:t>、</a:t>
            </a:r>
            <a:r>
              <a:rPr kumimoji="1" lang="en-US" altLang="zh-CN" sz="1600"/>
              <a:t>SHA-512</a:t>
            </a:r>
            <a:r>
              <a:rPr kumimoji="1" lang="zh-CN" altLang="en-US" sz="1600"/>
              <a:t>，散列值长度分别是</a:t>
            </a:r>
            <a:r>
              <a:rPr kumimoji="1" lang="en-US" altLang="zh-CN" sz="1600"/>
              <a:t>256bit</a:t>
            </a:r>
            <a:r>
              <a:rPr kumimoji="1" lang="zh-CN" altLang="en-US" sz="1600"/>
              <a:t>、</a:t>
            </a:r>
            <a:r>
              <a:rPr kumimoji="1" lang="en-US" altLang="zh-CN" sz="1600"/>
              <a:t>384bit</a:t>
            </a:r>
            <a:r>
              <a:rPr kumimoji="1" lang="zh-CN" altLang="en-US" sz="1600"/>
              <a:t>、</a:t>
            </a:r>
            <a:r>
              <a:rPr kumimoji="1" lang="en-US" altLang="zh-CN" sz="1600"/>
              <a:t>512bit</a:t>
            </a:r>
          </a:p>
          <a:p>
            <a:pPr>
              <a:lnSpc>
                <a:spcPts val="1600"/>
              </a:lnSpc>
              <a:buFont typeface="Wingdings" charset="2"/>
              <a:buChar char="ü"/>
            </a:pPr>
            <a:endParaRPr kumimoji="1" lang="en-US" altLang="zh-CN" sz="1600"/>
          </a:p>
          <a:p>
            <a:pPr>
              <a:lnSpc>
                <a:spcPts val="1600"/>
              </a:lnSpc>
              <a:buFont typeface="Wingdings" charset="2"/>
              <a:buChar char="p"/>
            </a:pPr>
            <a:r>
              <a:rPr kumimoji="1" lang="en-US" altLang="zh-CN" sz="1600"/>
              <a:t>SHA-3</a:t>
            </a:r>
          </a:p>
          <a:p>
            <a:pPr>
              <a:lnSpc>
                <a:spcPts val="1600"/>
              </a:lnSpc>
              <a:buFont typeface="Wingdings" charset="2"/>
              <a:buChar char="ü"/>
            </a:pPr>
            <a:r>
              <a:rPr kumimoji="1" lang="zh-CN" altLang="en-US" sz="1600"/>
              <a:t>全新标准</a:t>
            </a:r>
            <a:endParaRPr kumimoji="1" lang="en-US" altLang="zh-CN" sz="1600"/>
          </a:p>
        </p:txBody>
      </p:sp>
    </p:spTree>
    <p:extLst>
      <p:ext uri="{BB962C8B-B14F-4D97-AF65-F5344CB8AC3E}">
        <p14:creationId xmlns:p14="http://schemas.microsoft.com/office/powerpoint/2010/main" val="939706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如何防止数据被篡改</a:t>
            </a:r>
            <a:endParaRPr kumimoji="1"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5715" y="1107713"/>
            <a:ext cx="3504075" cy="530665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2795" y="1298315"/>
            <a:ext cx="4228859" cy="4961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271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单向散列函数的应用 </a:t>
            </a:r>
            <a:r>
              <a:rPr lang="mr-IN" altLang="zh-CN"/>
              <a:t>–</a:t>
            </a:r>
            <a:r>
              <a:rPr lang="zh-CN" altLang="en-US"/>
              <a:t> 防止数据被篡改</a:t>
            </a:r>
            <a:endParaRPr kumimoji="1"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892" y="1250064"/>
            <a:ext cx="3896971" cy="538570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2894" y="1693174"/>
            <a:ext cx="5221790" cy="4942591"/>
          </a:xfrm>
          <a:prstGeom prst="rect">
            <a:avLst/>
          </a:prstGeom>
        </p:spPr>
      </p:pic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141415" y="1250064"/>
            <a:ext cx="5644748" cy="388793"/>
          </a:xfrm>
        </p:spPr>
        <p:txBody>
          <a:bodyPr>
            <a:normAutofit/>
          </a:bodyPr>
          <a:lstStyle/>
          <a:p>
            <a:r>
              <a:rPr lang="en-US" altLang="zh-CN" sz="1600" u="sng">
                <a:hlinkClick r:id="rId4"/>
              </a:rPr>
              <a:t>https://www.realvnc.com/en/connect/download/vnc/</a:t>
            </a:r>
            <a:endParaRPr lang="en-US" altLang="zh-CN" sz="160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545320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单向散列函数的应用 </a:t>
            </a:r>
            <a:r>
              <a:rPr lang="mr-IN" altLang="zh-CN"/>
              <a:t>–</a:t>
            </a:r>
            <a:r>
              <a:rPr lang="zh-CN" altLang="en-US"/>
              <a:t> 口令加密</a:t>
            </a:r>
            <a:endParaRPr kumimoji="1" lang="zh-CN" altLang="en-US"/>
          </a:p>
        </p:txBody>
      </p:sp>
      <p:sp>
        <p:nvSpPr>
          <p:cNvPr id="6" name="罐形 5"/>
          <p:cNvSpPr/>
          <p:nvPr/>
        </p:nvSpPr>
        <p:spPr>
          <a:xfrm>
            <a:off x="8911968" y="2292267"/>
            <a:ext cx="1307939" cy="1932972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/>
              <a:t>数据库</a:t>
            </a:r>
          </a:p>
        </p:txBody>
      </p:sp>
      <p:cxnSp>
        <p:nvCxnSpPr>
          <p:cNvPr id="9" name="直线箭头连接符 8"/>
          <p:cNvCxnSpPr>
            <a:stCxn id="11" idx="3"/>
            <a:endCxn id="19" idx="1"/>
          </p:cNvCxnSpPr>
          <p:nvPr/>
        </p:nvCxnSpPr>
        <p:spPr>
          <a:xfrm flipV="1">
            <a:off x="2905246" y="3258754"/>
            <a:ext cx="2835258" cy="120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289364" y="1645533"/>
            <a:ext cx="2615882" cy="3250557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/>
              <a:t>客户端</a:t>
            </a:r>
            <a:endParaRPr kumimoji="1" lang="en-US" altLang="zh-CN"/>
          </a:p>
          <a:p>
            <a:pPr algn="ctr"/>
            <a:endParaRPr kumimoji="1" lang="en-US" altLang="zh-CN"/>
          </a:p>
          <a:p>
            <a:pPr algn="ctr"/>
            <a:endParaRPr kumimoji="1" lang="en-US" altLang="zh-CN"/>
          </a:p>
          <a:p>
            <a:pPr algn="ctr"/>
            <a:endParaRPr kumimoji="1" lang="en-US" altLang="zh-CN"/>
          </a:p>
          <a:p>
            <a:pPr algn="ctr"/>
            <a:endParaRPr kumimoji="1" lang="en-US" altLang="zh-CN"/>
          </a:p>
          <a:p>
            <a:pPr algn="ctr"/>
            <a:endParaRPr kumimoji="1" lang="en-US" altLang="zh-CN"/>
          </a:p>
          <a:p>
            <a:pPr algn="ctr"/>
            <a:endParaRPr kumimoji="1" lang="en-US" altLang="zh-CN"/>
          </a:p>
          <a:p>
            <a:pPr algn="ctr"/>
            <a:endParaRPr kumimoji="1" lang="en-US" altLang="zh-CN"/>
          </a:p>
          <a:p>
            <a:pPr algn="ctr"/>
            <a:endParaRPr kumimoji="1"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566965" y="2437434"/>
            <a:ext cx="2140353" cy="833377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CN" altLang="en-US"/>
              <a:t>帐号：</a:t>
            </a:r>
            <a:r>
              <a:rPr kumimoji="1" lang="en-US" altLang="zh-CN"/>
              <a:t>zhangsan</a:t>
            </a:r>
          </a:p>
        </p:txBody>
      </p:sp>
      <p:sp>
        <p:nvSpPr>
          <p:cNvPr id="13" name="矩形 12"/>
          <p:cNvSpPr/>
          <p:nvPr/>
        </p:nvSpPr>
        <p:spPr>
          <a:xfrm>
            <a:off x="590791" y="3512916"/>
            <a:ext cx="2140353" cy="833377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CN" altLang="en-US"/>
              <a:t>密码：</a:t>
            </a:r>
            <a:r>
              <a:rPr kumimoji="1" lang="en-US" altLang="zh-CN"/>
              <a:t>123456</a:t>
            </a:r>
          </a:p>
        </p:txBody>
      </p:sp>
      <p:sp>
        <p:nvSpPr>
          <p:cNvPr id="19" name="矩形 18"/>
          <p:cNvSpPr/>
          <p:nvPr/>
        </p:nvSpPr>
        <p:spPr>
          <a:xfrm>
            <a:off x="5740504" y="2437434"/>
            <a:ext cx="1875099" cy="1642639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/>
              <a:t>服务器</a:t>
            </a:r>
          </a:p>
        </p:txBody>
      </p:sp>
      <p:cxnSp>
        <p:nvCxnSpPr>
          <p:cNvPr id="22" name="直线箭头连接符 21"/>
          <p:cNvCxnSpPr>
            <a:stCxn id="19" idx="3"/>
            <a:endCxn id="6" idx="2"/>
          </p:cNvCxnSpPr>
          <p:nvPr/>
        </p:nvCxnSpPr>
        <p:spPr>
          <a:xfrm flipV="1">
            <a:off x="7615603" y="3258753"/>
            <a:ext cx="1296365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线箭头连接符 25"/>
          <p:cNvCxnSpPr/>
          <p:nvPr/>
        </p:nvCxnSpPr>
        <p:spPr>
          <a:xfrm flipH="1">
            <a:off x="7615603" y="3512916"/>
            <a:ext cx="129636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线箭头连接符 28"/>
          <p:cNvCxnSpPr/>
          <p:nvPr/>
        </p:nvCxnSpPr>
        <p:spPr>
          <a:xfrm flipH="1">
            <a:off x="2905248" y="3512916"/>
            <a:ext cx="283525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内容占位符 2"/>
          <p:cNvSpPr txBox="1">
            <a:spLocks/>
          </p:cNvSpPr>
          <p:nvPr/>
        </p:nvSpPr>
        <p:spPr>
          <a:xfrm>
            <a:off x="3356968" y="2478909"/>
            <a:ext cx="1931814" cy="7919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ts val="2000"/>
              </a:lnSpc>
              <a:spcBef>
                <a:spcPts val="1000"/>
              </a:spcBef>
              <a:buFont typeface="Wingdings" panose="05000000000000000000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Wingdings" panose="05000000000000000000" pitchFamily="2" charset="2"/>
              <a:buChar char="p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Wingdings" panose="05000000000000000000" pitchFamily="2" charset="2"/>
              <a:buChar char="Ø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Wingdings" panose="05000000000000000000" pitchFamily="2" charset="2"/>
              <a:buChar char="l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/>
            </a:pPr>
            <a:r>
              <a:rPr kumimoji="1" lang="en-US" altLang="zh-CN" sz="1600">
                <a:solidFill>
                  <a:schemeClr val="tx1"/>
                </a:solidFill>
              </a:rPr>
              <a:t>zhangsan</a:t>
            </a:r>
          </a:p>
          <a:p>
            <a:pPr marL="0" marR="0" lvl="0" indent="0" algn="ctr" defTabSz="91440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/>
            </a:pPr>
            <a:endParaRPr kumimoji="1" lang="en-US" altLang="zh-CN" sz="1600">
              <a:solidFill>
                <a:schemeClr val="tx1"/>
              </a:solidFill>
            </a:endParaRPr>
          </a:p>
          <a:p>
            <a:pPr marL="0" marR="0" lvl="0" indent="0" algn="ctr" defTabSz="91440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/>
            </a:pPr>
            <a:r>
              <a:rPr kumimoji="1" lang="en-US" altLang="zh-CN" sz="1600">
                <a:solidFill>
                  <a:schemeClr val="tx1"/>
                </a:solidFill>
              </a:rPr>
              <a:t>SHA-2(123456)</a:t>
            </a:r>
          </a:p>
        </p:txBody>
      </p:sp>
      <p:sp>
        <p:nvSpPr>
          <p:cNvPr id="34" name="内容占位符 2"/>
          <p:cNvSpPr txBox="1">
            <a:spLocks/>
          </p:cNvSpPr>
          <p:nvPr/>
        </p:nvSpPr>
        <p:spPr>
          <a:xfrm>
            <a:off x="8622574" y="3415898"/>
            <a:ext cx="1931814" cy="7919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ts val="2000"/>
              </a:lnSpc>
              <a:spcBef>
                <a:spcPts val="1000"/>
              </a:spcBef>
              <a:buFont typeface="Wingdings" panose="05000000000000000000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Wingdings" panose="05000000000000000000" pitchFamily="2" charset="2"/>
              <a:buChar char="p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Wingdings" panose="05000000000000000000" pitchFamily="2" charset="2"/>
              <a:buChar char="Ø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Wingdings" panose="05000000000000000000" pitchFamily="2" charset="2"/>
              <a:buChar char="l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/>
            </a:pPr>
            <a:r>
              <a:rPr kumimoji="1" lang="en-US" altLang="zh-CN" sz="1600">
                <a:solidFill>
                  <a:schemeClr val="tx1"/>
                </a:solidFill>
              </a:rPr>
              <a:t>zhangsan</a:t>
            </a:r>
          </a:p>
          <a:p>
            <a:pPr marL="0" marR="0" lvl="0" indent="0" algn="ctr" defTabSz="91440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/>
            </a:pPr>
            <a:endParaRPr kumimoji="1" lang="en-US" altLang="zh-CN" sz="1600">
              <a:solidFill>
                <a:schemeClr val="tx1"/>
              </a:solidFill>
            </a:endParaRPr>
          </a:p>
          <a:p>
            <a:pPr marL="0" marR="0" lvl="0" indent="0" algn="ctr" defTabSz="91440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/>
            </a:pPr>
            <a:r>
              <a:rPr kumimoji="1" lang="en-US" altLang="zh-CN" sz="1600">
                <a:solidFill>
                  <a:schemeClr val="tx1"/>
                </a:solidFill>
              </a:rPr>
              <a:t>SHA-2(123456)</a:t>
            </a:r>
          </a:p>
        </p:txBody>
      </p:sp>
    </p:spTree>
    <p:extLst>
      <p:ext uri="{BB962C8B-B14F-4D97-AF65-F5344CB8AC3E}">
        <p14:creationId xmlns:p14="http://schemas.microsoft.com/office/powerpoint/2010/main" val="1361287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1" grpId="0" animBg="1"/>
      <p:bldP spid="12" grpId="0" animBg="1"/>
      <p:bldP spid="13" grpId="0" animBg="1"/>
      <p:bldP spid="19" grpId="0" animBg="1"/>
      <p:bldP spid="33" grpId="0"/>
      <p:bldP spid="3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想象以下场景</a:t>
            </a:r>
          </a:p>
        </p:txBody>
      </p:sp>
      <p:sp>
        <p:nvSpPr>
          <p:cNvPr id="4" name="矩形 3"/>
          <p:cNvSpPr/>
          <p:nvPr/>
        </p:nvSpPr>
        <p:spPr>
          <a:xfrm>
            <a:off x="567161" y="1501337"/>
            <a:ext cx="1273215" cy="833377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/>
              <a:t>Alice</a:t>
            </a:r>
          </a:p>
        </p:txBody>
      </p:sp>
      <p:sp>
        <p:nvSpPr>
          <p:cNvPr id="5" name="矩形 4"/>
          <p:cNvSpPr/>
          <p:nvPr/>
        </p:nvSpPr>
        <p:spPr>
          <a:xfrm>
            <a:off x="4747550" y="1501337"/>
            <a:ext cx="1273215" cy="833377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/>
              <a:t>Bob</a:t>
            </a:r>
          </a:p>
        </p:txBody>
      </p:sp>
      <p:cxnSp>
        <p:nvCxnSpPr>
          <p:cNvPr id="7" name="直线箭头连接符 6"/>
          <p:cNvCxnSpPr>
            <a:stCxn id="4" idx="3"/>
            <a:endCxn id="5" idx="1"/>
          </p:cNvCxnSpPr>
          <p:nvPr/>
        </p:nvCxnSpPr>
        <p:spPr>
          <a:xfrm>
            <a:off x="1840376" y="1918026"/>
            <a:ext cx="290717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内容占位符 2"/>
          <p:cNvSpPr txBox="1">
            <a:spLocks/>
          </p:cNvSpPr>
          <p:nvPr/>
        </p:nvSpPr>
        <p:spPr>
          <a:xfrm>
            <a:off x="2536745" y="1501337"/>
            <a:ext cx="1514435" cy="3887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ts val="2000"/>
              </a:lnSpc>
              <a:spcBef>
                <a:spcPts val="1000"/>
              </a:spcBef>
              <a:buFont typeface="Wingdings" panose="05000000000000000000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Wingdings" panose="05000000000000000000" pitchFamily="2" charset="2"/>
              <a:buChar char="p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Wingdings" panose="05000000000000000000" pitchFamily="2" charset="2"/>
              <a:buChar char="Ø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Wingdings" panose="05000000000000000000" pitchFamily="2" charset="2"/>
              <a:buChar char="l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600"/>
              </a:lnSpc>
              <a:buNone/>
            </a:pPr>
            <a:r>
              <a:rPr kumimoji="1" lang="zh-CN" altLang="en-US" sz="1600"/>
              <a:t>去你妈的</a:t>
            </a:r>
            <a:endParaRPr kumimoji="1" lang="en-US" altLang="zh-CN" sz="1600"/>
          </a:p>
        </p:txBody>
      </p:sp>
      <p:sp>
        <p:nvSpPr>
          <p:cNvPr id="9" name="内容占位符 2"/>
          <p:cNvSpPr txBox="1">
            <a:spLocks/>
          </p:cNvSpPr>
          <p:nvPr/>
        </p:nvSpPr>
        <p:spPr>
          <a:xfrm>
            <a:off x="420386" y="2810651"/>
            <a:ext cx="10344069" cy="3887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2000"/>
              </a:lnSpc>
              <a:spcBef>
                <a:spcPts val="1000"/>
              </a:spcBef>
              <a:buFont typeface="Wingdings" panose="05000000000000000000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Wingdings" panose="05000000000000000000" pitchFamily="2" charset="2"/>
              <a:buChar char="p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Wingdings" panose="05000000000000000000" pitchFamily="2" charset="2"/>
              <a:buChar char="Ø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Wingdings" panose="05000000000000000000" pitchFamily="2" charset="2"/>
              <a:buChar char="l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00"/>
              </a:lnSpc>
              <a:buFont typeface="Wingdings" charset="2"/>
              <a:buChar char="n"/>
            </a:pPr>
            <a:r>
              <a:rPr kumimoji="1" lang="en-US" altLang="zh-CN" sz="1600"/>
              <a:t>Alice</a:t>
            </a:r>
            <a:r>
              <a:rPr kumimoji="1" lang="zh-CN" altLang="en-US" sz="1600"/>
              <a:t>发的内容有可能是被篡改的，或者有人伪装成</a:t>
            </a:r>
            <a:r>
              <a:rPr kumimoji="1" lang="en-US" altLang="zh-CN" sz="1600"/>
              <a:t>Alice</a:t>
            </a:r>
            <a:r>
              <a:rPr kumimoji="1" lang="zh-CN" altLang="en-US" sz="1600"/>
              <a:t>发消息，或者就是</a:t>
            </a:r>
            <a:r>
              <a:rPr kumimoji="1" lang="en-US" altLang="zh-CN" sz="1600"/>
              <a:t>Alice</a:t>
            </a:r>
            <a:r>
              <a:rPr kumimoji="1" lang="zh-CN" altLang="en-US" sz="1600"/>
              <a:t>发的，但她可以否认</a:t>
            </a:r>
            <a:endParaRPr kumimoji="1" lang="en-US" altLang="zh-CN" sz="1600"/>
          </a:p>
        </p:txBody>
      </p:sp>
      <p:sp>
        <p:nvSpPr>
          <p:cNvPr id="10" name="内容占位符 2"/>
          <p:cNvSpPr txBox="1">
            <a:spLocks/>
          </p:cNvSpPr>
          <p:nvPr/>
        </p:nvSpPr>
        <p:spPr>
          <a:xfrm>
            <a:off x="420385" y="3794583"/>
            <a:ext cx="10344069" cy="16686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2000"/>
              </a:lnSpc>
              <a:spcBef>
                <a:spcPts val="1000"/>
              </a:spcBef>
              <a:buFont typeface="Wingdings" panose="05000000000000000000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Wingdings" panose="05000000000000000000" pitchFamily="2" charset="2"/>
              <a:buChar char="p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Wingdings" panose="05000000000000000000" pitchFamily="2" charset="2"/>
              <a:buChar char="Ø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Wingdings" panose="05000000000000000000" pitchFamily="2" charset="2"/>
              <a:buChar char="l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00"/>
              </a:lnSpc>
              <a:buFont typeface="Wingdings" charset="2"/>
              <a:buChar char="n"/>
            </a:pPr>
            <a:r>
              <a:rPr kumimoji="1" lang="zh-CN" altLang="en-US" sz="1600"/>
              <a:t>问题来了：</a:t>
            </a:r>
            <a:r>
              <a:rPr kumimoji="1" lang="en-US" altLang="zh-CN" sz="1600"/>
              <a:t>Bob</a:t>
            </a:r>
            <a:r>
              <a:rPr kumimoji="1" lang="zh-CN" altLang="en-US" sz="1600"/>
              <a:t>如何确定这段消息的真实性？如何识别篡改、伪装、否认？</a:t>
            </a:r>
            <a:endParaRPr kumimoji="1" lang="en-US" altLang="zh-CN" sz="1600"/>
          </a:p>
          <a:p>
            <a:pPr>
              <a:lnSpc>
                <a:spcPts val="1600"/>
              </a:lnSpc>
              <a:buFont typeface="Wingdings" charset="2"/>
              <a:buChar char="n"/>
            </a:pPr>
            <a:endParaRPr kumimoji="1" lang="en-US" altLang="zh-CN" sz="1600"/>
          </a:p>
          <a:p>
            <a:pPr>
              <a:lnSpc>
                <a:spcPts val="1600"/>
              </a:lnSpc>
              <a:buFont typeface="Wingdings" charset="2"/>
              <a:buChar char="n"/>
            </a:pPr>
            <a:r>
              <a:rPr kumimoji="1" lang="zh-CN" altLang="en-US" sz="1600"/>
              <a:t>解决方案</a:t>
            </a:r>
            <a:endParaRPr kumimoji="1" lang="en-US" altLang="zh-CN" sz="1600"/>
          </a:p>
          <a:p>
            <a:pPr>
              <a:lnSpc>
                <a:spcPts val="1600"/>
              </a:lnSpc>
              <a:buFont typeface="Wingdings" charset="2"/>
              <a:buChar char="p"/>
            </a:pPr>
            <a:r>
              <a:rPr kumimoji="1" lang="zh-CN" altLang="en-US" sz="1600"/>
              <a:t>数字签名</a:t>
            </a:r>
            <a:endParaRPr kumimoji="1" lang="en-US" altLang="zh-CN" sz="1600"/>
          </a:p>
        </p:txBody>
      </p:sp>
    </p:spTree>
    <p:extLst>
      <p:ext uri="{BB962C8B-B14F-4D97-AF65-F5344CB8AC3E}">
        <p14:creationId xmlns:p14="http://schemas.microsoft.com/office/powerpoint/2010/main" val="1700939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常见英文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61193" y="1238066"/>
            <a:ext cx="11866684" cy="3577002"/>
          </a:xfrm>
        </p:spPr>
        <p:txBody>
          <a:bodyPr/>
          <a:lstStyle/>
          <a:p>
            <a:r>
              <a:rPr kumimoji="1" lang="en-US" altLang="zh-CN"/>
              <a:t>encrypt</a:t>
            </a:r>
            <a:r>
              <a:rPr kumimoji="1" lang="zh-CN" altLang="en-US"/>
              <a:t>：加密</a:t>
            </a:r>
            <a:endParaRPr kumimoji="1" lang="en-US" altLang="zh-CN"/>
          </a:p>
          <a:p>
            <a:endParaRPr kumimoji="1" lang="en-US" altLang="zh-CN"/>
          </a:p>
          <a:p>
            <a:r>
              <a:rPr kumimoji="1" lang="en-US" altLang="zh-CN"/>
              <a:t>decrypt</a:t>
            </a:r>
            <a:r>
              <a:rPr kumimoji="1" lang="zh-CN" altLang="en-US"/>
              <a:t>：解密</a:t>
            </a:r>
            <a:endParaRPr kumimoji="1" lang="en-US" altLang="zh-CN"/>
          </a:p>
          <a:p>
            <a:endParaRPr kumimoji="1" lang="en-US" altLang="zh-CN"/>
          </a:p>
          <a:p>
            <a:r>
              <a:rPr kumimoji="1" lang="en-US" altLang="zh-CN"/>
              <a:t>plaintext</a:t>
            </a:r>
            <a:r>
              <a:rPr kumimoji="1" lang="zh-CN" altLang="en-US"/>
              <a:t>：明文</a:t>
            </a:r>
            <a:endParaRPr kumimoji="1" lang="en-US" altLang="zh-CN"/>
          </a:p>
          <a:p>
            <a:endParaRPr kumimoji="1" lang="en-US" altLang="zh-CN"/>
          </a:p>
          <a:p>
            <a:r>
              <a:rPr kumimoji="1" lang="en-US" altLang="zh-CN"/>
              <a:t>ciphertext</a:t>
            </a:r>
            <a:r>
              <a:rPr kumimoji="1" lang="zh-CN" altLang="en-US"/>
              <a:t>：密文</a:t>
            </a:r>
          </a:p>
        </p:txBody>
      </p:sp>
    </p:spTree>
    <p:extLst>
      <p:ext uri="{BB962C8B-B14F-4D97-AF65-F5344CB8AC3E}">
        <p14:creationId xmlns:p14="http://schemas.microsoft.com/office/powerpoint/2010/main" val="885485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数字签名</a:t>
            </a:r>
          </a:p>
        </p:txBody>
      </p:sp>
      <p:sp>
        <p:nvSpPr>
          <p:cNvPr id="11" name="内容占位符 2"/>
          <p:cNvSpPr>
            <a:spLocks noGrp="1"/>
          </p:cNvSpPr>
          <p:nvPr>
            <p:ph idx="1"/>
          </p:nvPr>
        </p:nvSpPr>
        <p:spPr>
          <a:xfrm>
            <a:off x="212043" y="1176755"/>
            <a:ext cx="4652566" cy="2068252"/>
          </a:xfrm>
        </p:spPr>
        <p:txBody>
          <a:bodyPr>
            <a:normAutofit/>
          </a:bodyPr>
          <a:lstStyle/>
          <a:p>
            <a:pPr>
              <a:lnSpc>
                <a:spcPts val="1600"/>
              </a:lnSpc>
              <a:buFont typeface="Wingdings" charset="2"/>
              <a:buChar char="n"/>
            </a:pPr>
            <a:r>
              <a:rPr kumimoji="1" lang="zh-CN" altLang="en-US" sz="1600"/>
              <a:t>在数字签名技术中，有以下</a:t>
            </a:r>
            <a:r>
              <a:rPr kumimoji="1" lang="en-US" altLang="zh-CN" sz="1600"/>
              <a:t>2</a:t>
            </a:r>
            <a:r>
              <a:rPr kumimoji="1" lang="zh-CN" altLang="en-US" sz="1600"/>
              <a:t>种行为</a:t>
            </a:r>
            <a:endParaRPr kumimoji="1" lang="en-US" altLang="zh-CN" sz="1600"/>
          </a:p>
          <a:p>
            <a:pPr>
              <a:lnSpc>
                <a:spcPts val="1600"/>
              </a:lnSpc>
              <a:buFont typeface="Wingdings" charset="2"/>
              <a:buChar char="p"/>
            </a:pPr>
            <a:r>
              <a:rPr kumimoji="1" lang="zh-CN" altLang="en-US" sz="1600"/>
              <a:t>生成签名</a:t>
            </a:r>
            <a:endParaRPr kumimoji="1" lang="en-US" altLang="zh-CN" sz="1600"/>
          </a:p>
          <a:p>
            <a:pPr>
              <a:lnSpc>
                <a:spcPts val="1600"/>
              </a:lnSpc>
              <a:buFont typeface="Wingdings" charset="2"/>
              <a:buChar char="ü"/>
            </a:pPr>
            <a:r>
              <a:rPr kumimoji="1" lang="zh-CN" altLang="en-US" sz="1600"/>
              <a:t>由消息的发送者完成，通过“签名密钥”生成</a:t>
            </a:r>
            <a:endParaRPr kumimoji="1" lang="en-US" altLang="zh-CN" sz="1600"/>
          </a:p>
          <a:p>
            <a:pPr>
              <a:lnSpc>
                <a:spcPts val="1600"/>
              </a:lnSpc>
              <a:buFont typeface="Wingdings" charset="2"/>
              <a:buChar char="p"/>
            </a:pPr>
            <a:endParaRPr kumimoji="1" lang="en-US" altLang="zh-CN" sz="1600"/>
          </a:p>
          <a:p>
            <a:pPr>
              <a:lnSpc>
                <a:spcPts val="1600"/>
              </a:lnSpc>
              <a:buFont typeface="Wingdings" charset="2"/>
              <a:buChar char="p"/>
            </a:pPr>
            <a:r>
              <a:rPr kumimoji="1" lang="zh-CN" altLang="en-US" sz="1600"/>
              <a:t>验证签名</a:t>
            </a:r>
            <a:endParaRPr kumimoji="1" lang="en-US" altLang="zh-CN" sz="1600"/>
          </a:p>
          <a:p>
            <a:pPr>
              <a:lnSpc>
                <a:spcPts val="1600"/>
              </a:lnSpc>
              <a:buFont typeface="Wingdings" charset="2"/>
              <a:buChar char="ü"/>
            </a:pPr>
            <a:r>
              <a:rPr kumimoji="1" lang="zh-CN" altLang="en-US" sz="1600"/>
              <a:t>由消息的接收者完成，通过“验证密钥”验证</a:t>
            </a:r>
            <a:endParaRPr kumimoji="1" lang="en-US" altLang="zh-CN" sz="16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830" y="3245007"/>
            <a:ext cx="4980569" cy="282466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7441" y="3314049"/>
            <a:ext cx="5039827" cy="2865958"/>
          </a:xfrm>
          <a:prstGeom prst="rect">
            <a:avLst/>
          </a:prstGeom>
        </p:spPr>
      </p:pic>
      <p:sp>
        <p:nvSpPr>
          <p:cNvPr id="12" name="内容占位符 2"/>
          <p:cNvSpPr txBox="1">
            <a:spLocks/>
          </p:cNvSpPr>
          <p:nvPr/>
        </p:nvSpPr>
        <p:spPr>
          <a:xfrm>
            <a:off x="680462" y="6180007"/>
            <a:ext cx="4631304" cy="43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ts val="2000"/>
              </a:lnSpc>
              <a:spcBef>
                <a:spcPts val="1000"/>
              </a:spcBef>
              <a:buFont typeface="Wingdings" panose="05000000000000000000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Wingdings" panose="05000000000000000000" pitchFamily="2" charset="2"/>
              <a:buChar char="p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Wingdings" panose="05000000000000000000" pitchFamily="2" charset="2"/>
              <a:buChar char="Ø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Wingdings" panose="05000000000000000000" pitchFamily="2" charset="2"/>
              <a:buChar char="l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600"/>
              </a:lnSpc>
              <a:buNone/>
            </a:pPr>
            <a:r>
              <a:rPr kumimoji="1" lang="zh-CN" altLang="en-US" sz="1600"/>
              <a:t>在公钥密码中，任何人都可以使用公钥进行加密</a:t>
            </a:r>
            <a:endParaRPr kumimoji="1" lang="en-US" altLang="zh-CN" sz="1600"/>
          </a:p>
        </p:txBody>
      </p:sp>
      <p:sp>
        <p:nvSpPr>
          <p:cNvPr id="13" name="内容占位符 2"/>
          <p:cNvSpPr txBox="1">
            <a:spLocks/>
          </p:cNvSpPr>
          <p:nvPr/>
        </p:nvSpPr>
        <p:spPr>
          <a:xfrm>
            <a:off x="6761702" y="6180006"/>
            <a:ext cx="4631304" cy="43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ts val="2000"/>
              </a:lnSpc>
              <a:spcBef>
                <a:spcPts val="1000"/>
              </a:spcBef>
              <a:buFont typeface="Wingdings" panose="05000000000000000000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Wingdings" panose="05000000000000000000" pitchFamily="2" charset="2"/>
              <a:buChar char="p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Wingdings" panose="05000000000000000000" pitchFamily="2" charset="2"/>
              <a:buChar char="Ø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Wingdings" panose="05000000000000000000" pitchFamily="2" charset="2"/>
              <a:buChar char="l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600"/>
              </a:lnSpc>
              <a:buNone/>
            </a:pPr>
            <a:r>
              <a:rPr kumimoji="1" lang="zh-CN" altLang="en-US" sz="1600"/>
              <a:t>在数字签名中，任何人都可以使用公钥验证签名</a:t>
            </a:r>
            <a:endParaRPr kumimoji="1" lang="en-US" altLang="zh-CN" sz="1600"/>
          </a:p>
        </p:txBody>
      </p:sp>
      <p:sp>
        <p:nvSpPr>
          <p:cNvPr id="8" name="内容占位符 2"/>
          <p:cNvSpPr txBox="1">
            <a:spLocks/>
          </p:cNvSpPr>
          <p:nvPr/>
        </p:nvSpPr>
        <p:spPr>
          <a:xfrm>
            <a:off x="5486399" y="1176754"/>
            <a:ext cx="5124586" cy="20682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2000"/>
              </a:lnSpc>
              <a:spcBef>
                <a:spcPts val="1000"/>
              </a:spcBef>
              <a:buFont typeface="Wingdings" panose="05000000000000000000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Wingdings" panose="05000000000000000000" pitchFamily="2" charset="2"/>
              <a:buChar char="p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Wingdings" panose="05000000000000000000" pitchFamily="2" charset="2"/>
              <a:buChar char="Ø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Wingdings" panose="05000000000000000000" pitchFamily="2" charset="2"/>
              <a:buChar char="l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00"/>
              </a:lnSpc>
              <a:buFont typeface="Wingdings" charset="2"/>
              <a:buChar char="n"/>
            </a:pPr>
            <a:r>
              <a:rPr kumimoji="1" lang="zh-CN" altLang="en-US" sz="1600"/>
              <a:t>思考</a:t>
            </a:r>
            <a:endParaRPr kumimoji="1" lang="en-US" altLang="zh-CN" sz="1600"/>
          </a:p>
          <a:p>
            <a:pPr>
              <a:lnSpc>
                <a:spcPts val="1600"/>
              </a:lnSpc>
              <a:buFont typeface="Wingdings" charset="2"/>
              <a:buChar char="p"/>
            </a:pPr>
            <a:r>
              <a:rPr kumimoji="1" lang="zh-CN" altLang="en-US" sz="1600"/>
              <a:t>如何能保证这个签名是消息发送者自己签的？</a:t>
            </a:r>
            <a:endParaRPr kumimoji="1" lang="en-US" altLang="zh-CN" sz="1600"/>
          </a:p>
          <a:p>
            <a:pPr>
              <a:lnSpc>
                <a:spcPts val="1600"/>
              </a:lnSpc>
              <a:buFont typeface="Wingdings" charset="2"/>
              <a:buChar char="p"/>
            </a:pPr>
            <a:endParaRPr kumimoji="1" lang="en-US" altLang="zh-CN" sz="1600"/>
          </a:p>
          <a:p>
            <a:pPr>
              <a:lnSpc>
                <a:spcPts val="1600"/>
              </a:lnSpc>
              <a:buFont typeface="Wingdings" charset="2"/>
              <a:buChar char="n"/>
            </a:pPr>
            <a:r>
              <a:rPr kumimoji="1" lang="zh-CN" altLang="en-US" sz="1600"/>
              <a:t>答案</a:t>
            </a:r>
            <a:endParaRPr kumimoji="1" lang="en-US" altLang="zh-CN" sz="1600"/>
          </a:p>
          <a:p>
            <a:pPr>
              <a:lnSpc>
                <a:spcPts val="1600"/>
              </a:lnSpc>
              <a:buFont typeface="Wingdings" charset="2"/>
              <a:buChar char="p"/>
            </a:pPr>
            <a:r>
              <a:rPr kumimoji="1" lang="zh-CN" altLang="en-US" sz="1600"/>
              <a:t>用消息发送者的私钥进行签名</a:t>
            </a:r>
            <a:endParaRPr kumimoji="1" lang="en-US" altLang="zh-CN" sz="1600"/>
          </a:p>
        </p:txBody>
      </p:sp>
    </p:spTree>
    <p:extLst>
      <p:ext uri="{BB962C8B-B14F-4D97-AF65-F5344CB8AC3E}">
        <p14:creationId xmlns:p14="http://schemas.microsoft.com/office/powerpoint/2010/main" val="1869712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数字签名和公钥密码</a:t>
            </a:r>
          </a:p>
        </p:txBody>
      </p:sp>
      <p:sp>
        <p:nvSpPr>
          <p:cNvPr id="11" name="内容占位符 2"/>
          <p:cNvSpPr>
            <a:spLocks noGrp="1"/>
          </p:cNvSpPr>
          <p:nvPr>
            <p:ph idx="1"/>
          </p:nvPr>
        </p:nvSpPr>
        <p:spPr>
          <a:xfrm>
            <a:off x="212043" y="1230235"/>
            <a:ext cx="4420918" cy="391301"/>
          </a:xfrm>
        </p:spPr>
        <p:txBody>
          <a:bodyPr>
            <a:normAutofit/>
          </a:bodyPr>
          <a:lstStyle/>
          <a:p>
            <a:pPr>
              <a:lnSpc>
                <a:spcPts val="1600"/>
              </a:lnSpc>
              <a:buFont typeface="Wingdings" charset="2"/>
              <a:buChar char="n"/>
            </a:pPr>
            <a:r>
              <a:rPr kumimoji="1" lang="zh-CN" altLang="en-US" sz="1600"/>
              <a:t>数字签名，其实就是将公钥密码反过来使用</a:t>
            </a:r>
            <a:endParaRPr kumimoji="1" lang="en-US" altLang="zh-CN" sz="16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528" y="1719674"/>
            <a:ext cx="9740900" cy="142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344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数字签名的过程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8358" y="1215635"/>
            <a:ext cx="6541946" cy="5367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546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数字签名的过程 </a:t>
            </a:r>
            <a:r>
              <a:rPr lang="mr-IN" altLang="zh-CN"/>
              <a:t>–</a:t>
            </a:r>
            <a:r>
              <a:rPr lang="zh-CN" altLang="en-US"/>
              <a:t> 改进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906" y="1196355"/>
            <a:ext cx="5823981" cy="54455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2039" y="0"/>
            <a:ext cx="54277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607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数字签名 </a:t>
            </a:r>
            <a:r>
              <a:rPr lang="mr-IN" altLang="zh-CN"/>
              <a:t>–</a:t>
            </a:r>
            <a:r>
              <a:rPr lang="zh-CN" altLang="en-US"/>
              <a:t> 疑惑</a:t>
            </a:r>
          </a:p>
        </p:txBody>
      </p:sp>
      <p:sp>
        <p:nvSpPr>
          <p:cNvPr id="10" name="内容占位符 2"/>
          <p:cNvSpPr txBox="1">
            <a:spLocks/>
          </p:cNvSpPr>
          <p:nvPr/>
        </p:nvSpPr>
        <p:spPr>
          <a:xfrm>
            <a:off x="152161" y="1270839"/>
            <a:ext cx="11844598" cy="44106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2000"/>
              </a:lnSpc>
              <a:spcBef>
                <a:spcPts val="1000"/>
              </a:spcBef>
              <a:buFont typeface="Wingdings" panose="05000000000000000000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Wingdings" panose="05000000000000000000" pitchFamily="2" charset="2"/>
              <a:buChar char="p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Wingdings" panose="05000000000000000000" pitchFamily="2" charset="2"/>
              <a:buChar char="Ø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Wingdings" panose="05000000000000000000" pitchFamily="2" charset="2"/>
              <a:buChar char="l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00"/>
              </a:lnSpc>
              <a:buFont typeface="Wingdings" charset="2"/>
              <a:buChar char="n"/>
            </a:pPr>
            <a:r>
              <a:rPr kumimoji="1" lang="zh-CN" altLang="en-US" sz="1600"/>
              <a:t>思考一下</a:t>
            </a:r>
            <a:endParaRPr kumimoji="1" lang="en-US" altLang="zh-CN" sz="1600"/>
          </a:p>
          <a:p>
            <a:pPr>
              <a:lnSpc>
                <a:spcPts val="1600"/>
              </a:lnSpc>
              <a:buFont typeface="Wingdings" charset="2"/>
              <a:buChar char="p"/>
            </a:pPr>
            <a:r>
              <a:rPr kumimoji="1" lang="zh-CN" altLang="en-US" sz="1600"/>
              <a:t>如果有人篡改了文件内容或者签名内容，会是什么结果？</a:t>
            </a:r>
            <a:endParaRPr kumimoji="1" lang="en-US" altLang="zh-CN" sz="1600"/>
          </a:p>
          <a:p>
            <a:pPr>
              <a:lnSpc>
                <a:spcPts val="1600"/>
              </a:lnSpc>
              <a:buFont typeface="Wingdings" charset="2"/>
              <a:buChar char="p"/>
            </a:pPr>
            <a:r>
              <a:rPr kumimoji="1" lang="zh-CN" altLang="en-US" sz="1600"/>
              <a:t>结果是：签名验证失败，证明内容会篡改</a:t>
            </a:r>
            <a:endParaRPr kumimoji="1" lang="en-US" altLang="zh-CN" sz="1600"/>
          </a:p>
          <a:p>
            <a:pPr>
              <a:lnSpc>
                <a:spcPts val="1600"/>
              </a:lnSpc>
              <a:buFont typeface="Wingdings" charset="2"/>
              <a:buChar char="p"/>
            </a:pPr>
            <a:endParaRPr kumimoji="1" lang="en-US" altLang="zh-CN" sz="1600"/>
          </a:p>
          <a:p>
            <a:pPr>
              <a:lnSpc>
                <a:spcPts val="1600"/>
              </a:lnSpc>
              <a:buFont typeface="Wingdings" charset="2"/>
              <a:buChar char="n"/>
            </a:pPr>
            <a:r>
              <a:rPr kumimoji="1" lang="zh-CN" altLang="en-US" sz="1600"/>
              <a:t>数字签名不能保证机密性？</a:t>
            </a:r>
            <a:endParaRPr kumimoji="1" lang="en-US" altLang="zh-CN" sz="1600"/>
          </a:p>
          <a:p>
            <a:pPr>
              <a:lnSpc>
                <a:spcPts val="1600"/>
              </a:lnSpc>
              <a:buFont typeface="Wingdings" charset="2"/>
              <a:buChar char="p"/>
            </a:pPr>
            <a:r>
              <a:rPr kumimoji="1" lang="zh-CN" altLang="en-US" sz="1600"/>
              <a:t>数字签名的作用不是为了保证机密性，仅仅是为了能够识别内容有没有被篡改</a:t>
            </a:r>
            <a:endParaRPr kumimoji="1" lang="en-US" altLang="zh-CN" sz="1600"/>
          </a:p>
          <a:p>
            <a:pPr>
              <a:lnSpc>
                <a:spcPts val="1600"/>
              </a:lnSpc>
              <a:buFont typeface="Wingdings" charset="2"/>
              <a:buChar char="p"/>
            </a:pPr>
            <a:endParaRPr kumimoji="1" lang="en-US" altLang="zh-CN" sz="1600"/>
          </a:p>
          <a:p>
            <a:pPr>
              <a:lnSpc>
                <a:spcPts val="1600"/>
              </a:lnSpc>
              <a:buFont typeface="Wingdings" charset="2"/>
              <a:buChar char="n"/>
            </a:pPr>
            <a:r>
              <a:rPr kumimoji="1" lang="zh-CN" altLang="en-US" sz="1600"/>
              <a:t>数字签名的作用</a:t>
            </a:r>
            <a:endParaRPr kumimoji="1" lang="en-US" altLang="zh-CN" sz="1600"/>
          </a:p>
          <a:p>
            <a:pPr>
              <a:lnSpc>
                <a:spcPts val="1600"/>
              </a:lnSpc>
              <a:buFont typeface="Wingdings" charset="2"/>
              <a:buChar char="p"/>
            </a:pPr>
            <a:r>
              <a:rPr kumimoji="1" lang="zh-CN" altLang="en-US" sz="1600"/>
              <a:t>确认消息的完整性</a:t>
            </a:r>
            <a:endParaRPr kumimoji="1" lang="en-US" altLang="zh-CN" sz="1600"/>
          </a:p>
          <a:p>
            <a:pPr>
              <a:lnSpc>
                <a:spcPts val="1600"/>
              </a:lnSpc>
              <a:buFont typeface="Wingdings" charset="2"/>
              <a:buChar char="p"/>
            </a:pPr>
            <a:r>
              <a:rPr kumimoji="1" lang="zh-CN" altLang="en-US" sz="1600"/>
              <a:t>识别消息是否被篡改</a:t>
            </a:r>
            <a:endParaRPr kumimoji="1" lang="en-US" altLang="zh-CN" sz="1600"/>
          </a:p>
          <a:p>
            <a:pPr>
              <a:lnSpc>
                <a:spcPts val="1600"/>
              </a:lnSpc>
              <a:buFont typeface="Wingdings" charset="2"/>
              <a:buChar char="p"/>
            </a:pPr>
            <a:r>
              <a:rPr kumimoji="1" lang="zh-CN" altLang="en-US" sz="1600"/>
              <a:t>防止消息发送人否认</a:t>
            </a:r>
            <a:endParaRPr kumimoji="1" lang="en-US" altLang="zh-CN" sz="1600"/>
          </a:p>
        </p:txBody>
      </p:sp>
    </p:spTree>
    <p:extLst>
      <p:ext uri="{BB962C8B-B14F-4D97-AF65-F5344CB8AC3E}">
        <p14:creationId xmlns:p14="http://schemas.microsoft.com/office/powerpoint/2010/main" val="276662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数字签名无法解决的问题</a:t>
            </a:r>
          </a:p>
        </p:txBody>
      </p:sp>
      <p:sp>
        <p:nvSpPr>
          <p:cNvPr id="10" name="内容占位符 2"/>
          <p:cNvSpPr txBox="1">
            <a:spLocks/>
          </p:cNvSpPr>
          <p:nvPr/>
        </p:nvSpPr>
        <p:spPr>
          <a:xfrm>
            <a:off x="152161" y="1270839"/>
            <a:ext cx="5699999" cy="46178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2000"/>
              </a:lnSpc>
              <a:spcBef>
                <a:spcPts val="1000"/>
              </a:spcBef>
              <a:buFont typeface="Wingdings" panose="05000000000000000000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Wingdings" panose="05000000000000000000" pitchFamily="2" charset="2"/>
              <a:buChar char="p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Wingdings" panose="05000000000000000000" pitchFamily="2" charset="2"/>
              <a:buChar char="Ø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Wingdings" panose="05000000000000000000" pitchFamily="2" charset="2"/>
              <a:buChar char="l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00"/>
              </a:lnSpc>
              <a:buFont typeface="Wingdings" charset="2"/>
              <a:buChar char="n"/>
            </a:pPr>
            <a:r>
              <a:rPr kumimoji="1" lang="zh-CN" altLang="en-US" sz="1600"/>
              <a:t>要正确使用签名，前提是</a:t>
            </a:r>
            <a:endParaRPr kumimoji="1" lang="en-US" altLang="zh-CN" sz="1600"/>
          </a:p>
          <a:p>
            <a:pPr>
              <a:lnSpc>
                <a:spcPts val="1600"/>
              </a:lnSpc>
              <a:buFont typeface="Wingdings" charset="2"/>
              <a:buChar char="p"/>
            </a:pPr>
            <a:r>
              <a:rPr kumimoji="1" lang="zh-CN" altLang="en-US" sz="1600"/>
              <a:t>用于验证签名的公钥必须属于真正的发送者</a:t>
            </a:r>
            <a:endParaRPr kumimoji="1" lang="en-US" altLang="zh-CN" sz="1600"/>
          </a:p>
          <a:p>
            <a:pPr>
              <a:lnSpc>
                <a:spcPts val="1600"/>
              </a:lnSpc>
              <a:buFont typeface="Wingdings" charset="2"/>
              <a:buChar char="n"/>
            </a:pPr>
            <a:endParaRPr kumimoji="1" lang="en-US" altLang="zh-CN" sz="1600"/>
          </a:p>
          <a:p>
            <a:pPr>
              <a:lnSpc>
                <a:spcPts val="1600"/>
              </a:lnSpc>
              <a:buFont typeface="Wingdings" charset="2"/>
              <a:buChar char="n"/>
            </a:pPr>
            <a:r>
              <a:rPr kumimoji="1" lang="zh-CN" altLang="en-US" sz="1600"/>
              <a:t>如果遭遇了中间人攻击，那么</a:t>
            </a:r>
            <a:endParaRPr kumimoji="1" lang="en-US" altLang="zh-CN" sz="1600"/>
          </a:p>
          <a:p>
            <a:pPr>
              <a:lnSpc>
                <a:spcPts val="1600"/>
              </a:lnSpc>
              <a:buFont typeface="Wingdings" charset="2"/>
              <a:buChar char="p"/>
            </a:pPr>
            <a:r>
              <a:rPr kumimoji="1" lang="zh-CN" altLang="en-US" sz="1600"/>
              <a:t>公钥将是伪造的</a:t>
            </a:r>
            <a:endParaRPr kumimoji="1" lang="en-US" altLang="zh-CN" sz="1600"/>
          </a:p>
          <a:p>
            <a:pPr>
              <a:lnSpc>
                <a:spcPts val="1600"/>
              </a:lnSpc>
              <a:buFont typeface="Wingdings" charset="2"/>
              <a:buChar char="p"/>
            </a:pPr>
            <a:r>
              <a:rPr kumimoji="1" lang="zh-CN" altLang="en-US" sz="1600"/>
              <a:t>数字签名将失效</a:t>
            </a:r>
            <a:endParaRPr kumimoji="1" lang="en-US" altLang="zh-CN" sz="1600"/>
          </a:p>
          <a:p>
            <a:pPr>
              <a:lnSpc>
                <a:spcPts val="1600"/>
              </a:lnSpc>
              <a:buFont typeface="Wingdings" charset="2"/>
              <a:buChar char="p"/>
            </a:pPr>
            <a:endParaRPr kumimoji="1" lang="en-US" altLang="zh-CN" sz="1600"/>
          </a:p>
          <a:p>
            <a:pPr>
              <a:lnSpc>
                <a:spcPts val="1600"/>
              </a:lnSpc>
              <a:buFont typeface="Wingdings" charset="2"/>
              <a:buChar char="n"/>
            </a:pPr>
            <a:r>
              <a:rPr kumimoji="1" lang="zh-CN" altLang="en-US" sz="1600"/>
              <a:t>所以在验证签名之前，首先得先验证公钥的合法性</a:t>
            </a:r>
            <a:endParaRPr kumimoji="1" lang="en-US" altLang="zh-CN" sz="1600"/>
          </a:p>
          <a:p>
            <a:pPr>
              <a:lnSpc>
                <a:spcPts val="1600"/>
              </a:lnSpc>
              <a:buFont typeface="Wingdings" charset="2"/>
              <a:buChar char="n"/>
            </a:pPr>
            <a:endParaRPr kumimoji="1" lang="en-US" altLang="zh-CN" sz="1600"/>
          </a:p>
          <a:p>
            <a:pPr>
              <a:lnSpc>
                <a:spcPts val="1600"/>
              </a:lnSpc>
              <a:buFont typeface="Wingdings" charset="2"/>
              <a:buChar char="n"/>
            </a:pPr>
            <a:r>
              <a:rPr kumimoji="1" lang="zh-CN" altLang="en-US" sz="1600"/>
              <a:t>如何验证公钥的合法性？</a:t>
            </a:r>
            <a:endParaRPr kumimoji="1" lang="en-US" altLang="zh-CN" sz="1600"/>
          </a:p>
          <a:p>
            <a:pPr>
              <a:lnSpc>
                <a:spcPts val="1600"/>
              </a:lnSpc>
              <a:buFont typeface="Wingdings" charset="2"/>
              <a:buChar char="p"/>
            </a:pPr>
            <a:r>
              <a:rPr kumimoji="1" lang="zh-CN" altLang="en-US" sz="1600"/>
              <a:t>证书</a:t>
            </a:r>
            <a:endParaRPr kumimoji="1" lang="en-US" altLang="zh-CN" sz="16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2662" y="1008300"/>
            <a:ext cx="5694097" cy="554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099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证书（</a:t>
            </a:r>
            <a:r>
              <a:rPr lang="en-US" altLang="zh-CN"/>
              <a:t>Certificate</a:t>
            </a:r>
            <a:r>
              <a:rPr lang="zh-CN" altLang="en-US"/>
              <a:t>）</a:t>
            </a:r>
          </a:p>
        </p:txBody>
      </p:sp>
      <p:sp>
        <p:nvSpPr>
          <p:cNvPr id="4" name="内容占位符 2"/>
          <p:cNvSpPr txBox="1">
            <a:spLocks/>
          </p:cNvSpPr>
          <p:nvPr/>
        </p:nvSpPr>
        <p:spPr>
          <a:xfrm>
            <a:off x="152161" y="1270839"/>
            <a:ext cx="11844598" cy="33986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2000"/>
              </a:lnSpc>
              <a:spcBef>
                <a:spcPts val="1000"/>
              </a:spcBef>
              <a:buFont typeface="Wingdings" panose="05000000000000000000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Wingdings" panose="05000000000000000000" pitchFamily="2" charset="2"/>
              <a:buChar char="p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Wingdings" panose="05000000000000000000" pitchFamily="2" charset="2"/>
              <a:buChar char="Ø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Wingdings" panose="05000000000000000000" pitchFamily="2" charset="2"/>
              <a:buChar char="l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00"/>
              </a:lnSpc>
              <a:buFont typeface="Wingdings" charset="2"/>
              <a:buChar char="n"/>
            </a:pPr>
            <a:r>
              <a:rPr kumimoji="1" lang="zh-CN" altLang="en-US" sz="1600"/>
              <a:t>证书，联想的是驾驶证、毕业证、英语四六级证等等，都是由权威机构认证的</a:t>
            </a:r>
            <a:endParaRPr kumimoji="1" lang="en-US" altLang="zh-CN" sz="1600"/>
          </a:p>
          <a:p>
            <a:pPr>
              <a:lnSpc>
                <a:spcPts val="1600"/>
              </a:lnSpc>
              <a:buFont typeface="Wingdings" charset="2"/>
              <a:buChar char="n"/>
            </a:pPr>
            <a:endParaRPr kumimoji="1" lang="en-US" altLang="zh-CN" sz="1600"/>
          </a:p>
          <a:p>
            <a:pPr>
              <a:lnSpc>
                <a:spcPts val="1600"/>
              </a:lnSpc>
              <a:buFont typeface="Wingdings" charset="2"/>
              <a:buChar char="n"/>
            </a:pPr>
            <a:r>
              <a:rPr kumimoji="1" lang="zh-CN" altLang="en-US" sz="1600"/>
              <a:t>密码学中的证书，全称叫</a:t>
            </a:r>
            <a:r>
              <a:rPr kumimoji="1" lang="zh-CN" altLang="en-US" sz="1600">
                <a:solidFill>
                  <a:srgbClr val="FF0000"/>
                </a:solidFill>
              </a:rPr>
              <a:t>公钥证书</a:t>
            </a:r>
            <a:r>
              <a:rPr kumimoji="1" lang="zh-CN" altLang="en-US" sz="1600"/>
              <a:t>（</a:t>
            </a:r>
            <a:r>
              <a:rPr kumimoji="1" lang="en-US" altLang="zh-CN" sz="1600"/>
              <a:t>Public-key</a:t>
            </a:r>
            <a:r>
              <a:rPr kumimoji="1" lang="zh-CN" altLang="en-US" sz="1600"/>
              <a:t> </a:t>
            </a:r>
            <a:r>
              <a:rPr kumimoji="1" lang="en-US" altLang="zh-CN" sz="1600"/>
              <a:t>Certificate</a:t>
            </a:r>
            <a:r>
              <a:rPr kumimoji="1" lang="zh-CN" altLang="en-US" sz="1600"/>
              <a:t>，</a:t>
            </a:r>
            <a:r>
              <a:rPr kumimoji="1" lang="en-US" altLang="zh-CN" sz="1600"/>
              <a:t>PKC</a:t>
            </a:r>
            <a:r>
              <a:rPr kumimoji="1" lang="zh-CN" altLang="en-US" sz="1600"/>
              <a:t>），跟驾驶证类似</a:t>
            </a:r>
            <a:endParaRPr kumimoji="1" lang="en-US" altLang="zh-CN" sz="1600"/>
          </a:p>
          <a:p>
            <a:pPr>
              <a:lnSpc>
                <a:spcPts val="1600"/>
              </a:lnSpc>
              <a:buFont typeface="Wingdings" charset="2"/>
              <a:buChar char="p"/>
            </a:pPr>
            <a:r>
              <a:rPr kumimoji="1" lang="zh-CN" altLang="en-US" sz="1600"/>
              <a:t>里面有姓名、邮箱等个人信息，以及此人的公钥</a:t>
            </a:r>
            <a:endParaRPr kumimoji="1" lang="en-US" altLang="zh-CN" sz="1600"/>
          </a:p>
          <a:p>
            <a:pPr>
              <a:lnSpc>
                <a:spcPts val="1600"/>
              </a:lnSpc>
              <a:buFont typeface="Wingdings" charset="2"/>
              <a:buChar char="p"/>
            </a:pPr>
            <a:r>
              <a:rPr kumimoji="1" lang="zh-CN" altLang="en-US" sz="1600"/>
              <a:t>并由认证机构（</a:t>
            </a:r>
            <a:r>
              <a:rPr kumimoji="1" lang="en-US" altLang="zh-CN" sz="1600"/>
              <a:t>Certificate</a:t>
            </a:r>
            <a:r>
              <a:rPr kumimoji="1" lang="zh-CN" altLang="en-US" sz="1600"/>
              <a:t> </a:t>
            </a:r>
            <a:r>
              <a:rPr kumimoji="1" lang="en-US" altLang="zh-CN" sz="1600"/>
              <a:t>Authority</a:t>
            </a:r>
            <a:r>
              <a:rPr kumimoji="1" lang="zh-CN" altLang="en-US" sz="1600"/>
              <a:t>，</a:t>
            </a:r>
            <a:r>
              <a:rPr kumimoji="1" lang="en-US" altLang="zh-CN" sz="1600"/>
              <a:t>CA</a:t>
            </a:r>
            <a:r>
              <a:rPr kumimoji="1" lang="zh-CN" altLang="en-US" sz="1600"/>
              <a:t>）施加数字签名</a:t>
            </a:r>
            <a:endParaRPr kumimoji="1" lang="en-US" altLang="zh-CN" sz="1600"/>
          </a:p>
          <a:p>
            <a:pPr>
              <a:lnSpc>
                <a:spcPts val="1600"/>
              </a:lnSpc>
              <a:buFont typeface="Wingdings" charset="2"/>
              <a:buChar char="p"/>
            </a:pPr>
            <a:endParaRPr kumimoji="1" lang="en-US" altLang="zh-CN" sz="1600"/>
          </a:p>
          <a:p>
            <a:pPr>
              <a:lnSpc>
                <a:spcPts val="1600"/>
              </a:lnSpc>
              <a:buFont typeface="Wingdings" charset="2"/>
              <a:buChar char="n"/>
            </a:pPr>
            <a:r>
              <a:rPr kumimoji="1" lang="en-US" altLang="zh-CN" sz="1600"/>
              <a:t>CA</a:t>
            </a:r>
            <a:r>
              <a:rPr kumimoji="1" lang="zh-CN" altLang="en-US" sz="1600"/>
              <a:t>就是能够认定“公钥确实属于此人”并能够生成数字签名的个人或者组织</a:t>
            </a:r>
            <a:endParaRPr kumimoji="1" lang="en-US" altLang="zh-CN" sz="1600"/>
          </a:p>
          <a:p>
            <a:pPr>
              <a:lnSpc>
                <a:spcPts val="1600"/>
              </a:lnSpc>
              <a:buFont typeface="Wingdings" charset="2"/>
              <a:buChar char="p"/>
            </a:pPr>
            <a:r>
              <a:rPr kumimoji="1" lang="zh-CN" altLang="en-US" sz="1600"/>
              <a:t>有国际性组织、政府设立的组织</a:t>
            </a:r>
            <a:endParaRPr kumimoji="1" lang="en-US" altLang="zh-CN" sz="1600"/>
          </a:p>
          <a:p>
            <a:pPr>
              <a:lnSpc>
                <a:spcPts val="1600"/>
              </a:lnSpc>
              <a:buFont typeface="Wingdings" charset="2"/>
              <a:buChar char="p"/>
            </a:pPr>
            <a:r>
              <a:rPr kumimoji="1" lang="zh-CN" altLang="en-US" sz="1600"/>
              <a:t>有通过提供认证服务来盈利的企业</a:t>
            </a:r>
            <a:endParaRPr kumimoji="1" lang="en-US" altLang="zh-CN" sz="1600"/>
          </a:p>
          <a:p>
            <a:pPr>
              <a:lnSpc>
                <a:spcPts val="1600"/>
              </a:lnSpc>
              <a:buFont typeface="Wingdings" charset="2"/>
              <a:buChar char="p"/>
            </a:pPr>
            <a:r>
              <a:rPr kumimoji="1" lang="zh-CN" altLang="en-US" sz="1600"/>
              <a:t>个人也可以成立认证机构</a:t>
            </a:r>
            <a:endParaRPr kumimoji="1" lang="en-US" altLang="zh-CN" sz="1600"/>
          </a:p>
        </p:txBody>
      </p:sp>
    </p:spTree>
    <p:extLst>
      <p:ext uri="{BB962C8B-B14F-4D97-AF65-F5344CB8AC3E}">
        <p14:creationId xmlns:p14="http://schemas.microsoft.com/office/powerpoint/2010/main" val="804202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证书的利用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148" y="1751584"/>
            <a:ext cx="8534908" cy="4301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635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证书的注册和下载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9118" y="1245870"/>
            <a:ext cx="5981700" cy="521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243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/>
              <a:t>iOS</a:t>
            </a:r>
            <a:r>
              <a:rPr lang="zh-CN" altLang="en-US"/>
              <a:t>签名机制</a:t>
            </a:r>
          </a:p>
        </p:txBody>
      </p:sp>
      <p:sp>
        <p:nvSpPr>
          <p:cNvPr id="4" name="内容占位符 2"/>
          <p:cNvSpPr txBox="1">
            <a:spLocks/>
          </p:cNvSpPr>
          <p:nvPr/>
        </p:nvSpPr>
        <p:spPr>
          <a:xfrm>
            <a:off x="152161" y="1197687"/>
            <a:ext cx="11844598" cy="51299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2000"/>
              </a:lnSpc>
              <a:spcBef>
                <a:spcPts val="1000"/>
              </a:spcBef>
              <a:buFont typeface="Wingdings" panose="05000000000000000000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Wingdings" panose="05000000000000000000" pitchFamily="2" charset="2"/>
              <a:buChar char="p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Wingdings" panose="05000000000000000000" pitchFamily="2" charset="2"/>
              <a:buChar char="Ø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Wingdings" panose="05000000000000000000" pitchFamily="2" charset="2"/>
              <a:buChar char="l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00"/>
              </a:lnSpc>
              <a:buFont typeface="Wingdings" charset="2"/>
              <a:buChar char="n"/>
            </a:pPr>
            <a:r>
              <a:rPr kumimoji="1" lang="en-US" altLang="zh-CN" sz="1600"/>
              <a:t>iOS</a:t>
            </a:r>
            <a:r>
              <a:rPr kumimoji="1" lang="zh-CN" altLang="en-US" sz="1600"/>
              <a:t>签名机制的作用</a:t>
            </a:r>
            <a:endParaRPr kumimoji="1" lang="en-US" altLang="zh-CN" sz="1600"/>
          </a:p>
          <a:p>
            <a:pPr>
              <a:lnSpc>
                <a:spcPts val="1600"/>
              </a:lnSpc>
              <a:buFont typeface="Wingdings" charset="2"/>
              <a:buChar char="p"/>
            </a:pPr>
            <a:r>
              <a:rPr kumimoji="1" lang="zh-CN" altLang="en-US" sz="1600"/>
              <a:t>保证安装到用户手机上的</a:t>
            </a:r>
            <a:r>
              <a:rPr kumimoji="1" lang="en-US" altLang="zh-CN" sz="1600"/>
              <a:t>APP</a:t>
            </a:r>
            <a:r>
              <a:rPr kumimoji="1" lang="zh-CN" altLang="en-US" sz="1600"/>
              <a:t>都是经过</a:t>
            </a:r>
            <a:r>
              <a:rPr kumimoji="1" lang="en-US" altLang="zh-CN" sz="1600"/>
              <a:t>Apple</a:t>
            </a:r>
            <a:r>
              <a:rPr kumimoji="1" lang="zh-CN" altLang="en-US" sz="1600"/>
              <a:t>官方允许的</a:t>
            </a:r>
            <a:endParaRPr kumimoji="1" lang="en-US" altLang="zh-CN" sz="1600"/>
          </a:p>
          <a:p>
            <a:pPr>
              <a:lnSpc>
                <a:spcPts val="1600"/>
              </a:lnSpc>
              <a:buFont typeface="Wingdings" charset="2"/>
              <a:buChar char="p"/>
            </a:pPr>
            <a:endParaRPr kumimoji="1" lang="en-US" altLang="zh-CN" sz="1600"/>
          </a:p>
          <a:p>
            <a:pPr>
              <a:lnSpc>
                <a:spcPts val="1600"/>
              </a:lnSpc>
              <a:buFont typeface="Wingdings" charset="2"/>
              <a:buChar char="n"/>
            </a:pPr>
            <a:r>
              <a:rPr kumimoji="1" lang="zh-CN" altLang="en-US" sz="1600"/>
              <a:t>不管是真机调试，还是发布</a:t>
            </a:r>
            <a:r>
              <a:rPr kumimoji="1" lang="en-US" altLang="zh-CN" sz="1600"/>
              <a:t>APP</a:t>
            </a:r>
            <a:r>
              <a:rPr kumimoji="1" lang="zh-CN" altLang="en-US" sz="1600"/>
              <a:t>，开发者都需要经过一系列复杂的步骤</a:t>
            </a:r>
            <a:endParaRPr kumimoji="1" lang="en-US" altLang="zh-CN" sz="1600"/>
          </a:p>
          <a:p>
            <a:pPr>
              <a:lnSpc>
                <a:spcPts val="1600"/>
              </a:lnSpc>
              <a:buFont typeface="Wingdings" charset="2"/>
              <a:buChar char="p"/>
            </a:pPr>
            <a:r>
              <a:rPr kumimoji="1" lang="zh-CN" altLang="en-US" sz="1600"/>
              <a:t>生成</a:t>
            </a:r>
            <a:r>
              <a:rPr kumimoji="1" lang="en-US" altLang="zh-CN" sz="1600">
                <a:solidFill>
                  <a:srgbClr val="FF0000"/>
                </a:solidFill>
              </a:rPr>
              <a:t>CertificateSigningRequest.certSigningRequest</a:t>
            </a:r>
            <a:r>
              <a:rPr kumimoji="1" lang="zh-CN" altLang="en-US" sz="1600"/>
              <a:t>文件</a:t>
            </a:r>
            <a:endParaRPr kumimoji="1" lang="en-US" altLang="zh-CN" sz="1600"/>
          </a:p>
          <a:p>
            <a:pPr>
              <a:lnSpc>
                <a:spcPts val="1600"/>
              </a:lnSpc>
              <a:buFont typeface="Wingdings" charset="2"/>
              <a:buChar char="p"/>
            </a:pPr>
            <a:r>
              <a:rPr kumimoji="1" lang="zh-CN" altLang="en-US" sz="1600"/>
              <a:t>获得</a:t>
            </a:r>
            <a:r>
              <a:rPr kumimoji="1" lang="en-US" altLang="zh-CN" sz="1600">
                <a:solidFill>
                  <a:srgbClr val="FF0000"/>
                </a:solidFill>
              </a:rPr>
              <a:t>ios_development.cer</a:t>
            </a:r>
            <a:r>
              <a:rPr kumimoji="1" lang="en-US" altLang="zh-CN" sz="1600"/>
              <a:t>\</a:t>
            </a:r>
            <a:r>
              <a:rPr kumimoji="1" lang="en-US" altLang="zh-CN" sz="1600">
                <a:solidFill>
                  <a:srgbClr val="FF0000"/>
                </a:solidFill>
              </a:rPr>
              <a:t>ios_distribution.cer</a:t>
            </a:r>
            <a:r>
              <a:rPr kumimoji="1" lang="zh-CN" altLang="en-US" sz="1600"/>
              <a:t>证书文件</a:t>
            </a:r>
            <a:endParaRPr kumimoji="1" lang="en-US" altLang="zh-CN" sz="1600"/>
          </a:p>
          <a:p>
            <a:pPr>
              <a:lnSpc>
                <a:spcPts val="1600"/>
              </a:lnSpc>
              <a:buFont typeface="Wingdings" charset="2"/>
              <a:buChar char="p"/>
            </a:pPr>
            <a:r>
              <a:rPr kumimoji="1" lang="zh-CN" altLang="en-US" sz="1600"/>
              <a:t>注册</a:t>
            </a:r>
            <a:r>
              <a:rPr kumimoji="1" lang="en-US" altLang="zh-CN" sz="1600"/>
              <a:t>device</a:t>
            </a:r>
            <a:r>
              <a:rPr kumimoji="1" lang="zh-CN" altLang="en-US" sz="1600"/>
              <a:t>、添加</a:t>
            </a:r>
            <a:r>
              <a:rPr kumimoji="1" lang="en-US" altLang="zh-CN" sz="1600"/>
              <a:t>App</a:t>
            </a:r>
            <a:r>
              <a:rPr kumimoji="1" lang="zh-CN" altLang="en-US" sz="1600"/>
              <a:t> </a:t>
            </a:r>
            <a:r>
              <a:rPr kumimoji="1" lang="en-US" altLang="zh-CN" sz="1600"/>
              <a:t>ID</a:t>
            </a:r>
          </a:p>
          <a:p>
            <a:pPr>
              <a:lnSpc>
                <a:spcPts val="1600"/>
              </a:lnSpc>
              <a:buFont typeface="Wingdings" charset="2"/>
              <a:buChar char="p"/>
            </a:pPr>
            <a:r>
              <a:rPr kumimoji="1" lang="zh-CN" altLang="en-US" sz="1600"/>
              <a:t>获得</a:t>
            </a:r>
            <a:r>
              <a:rPr kumimoji="1" lang="zh-CN" altLang="en-US" sz="1600">
                <a:solidFill>
                  <a:srgbClr val="FF0000"/>
                </a:solidFill>
              </a:rPr>
              <a:t>*</a:t>
            </a:r>
            <a:r>
              <a:rPr kumimoji="1" lang="en-US" altLang="zh-CN" sz="1600">
                <a:solidFill>
                  <a:srgbClr val="FF0000"/>
                </a:solidFill>
              </a:rPr>
              <a:t>.mobileprovision</a:t>
            </a:r>
            <a:r>
              <a:rPr kumimoji="1" lang="zh-CN" altLang="en-US" sz="1600"/>
              <a:t>文件</a:t>
            </a:r>
            <a:endParaRPr kumimoji="1" lang="en-US" altLang="zh-CN" sz="1600"/>
          </a:p>
          <a:p>
            <a:pPr>
              <a:lnSpc>
                <a:spcPts val="1600"/>
              </a:lnSpc>
              <a:buFont typeface="Wingdings" charset="2"/>
              <a:buChar char="p"/>
            </a:pPr>
            <a:endParaRPr kumimoji="1" lang="en-US" altLang="zh-CN" sz="1600"/>
          </a:p>
          <a:p>
            <a:pPr>
              <a:lnSpc>
                <a:spcPts val="1600"/>
              </a:lnSpc>
              <a:buFont typeface="Wingdings" charset="2"/>
              <a:buChar char="n"/>
            </a:pPr>
            <a:r>
              <a:rPr kumimoji="1" lang="zh-CN" altLang="en-US" sz="1600"/>
              <a:t>对于真机调试，现在的</a:t>
            </a:r>
            <a:r>
              <a:rPr kumimoji="1" lang="en-US" altLang="zh-CN" sz="1600"/>
              <a:t>Xcode</a:t>
            </a:r>
            <a:r>
              <a:rPr kumimoji="1" lang="zh-CN" altLang="en-US" sz="1600"/>
              <a:t>已经自动帮开发者做了以上操作</a:t>
            </a:r>
            <a:endParaRPr kumimoji="1" lang="en-US" altLang="zh-CN" sz="1600"/>
          </a:p>
          <a:p>
            <a:pPr>
              <a:lnSpc>
                <a:spcPts val="1600"/>
              </a:lnSpc>
              <a:buFont typeface="Wingdings" charset="2"/>
              <a:buChar char="n"/>
            </a:pPr>
            <a:endParaRPr kumimoji="1" lang="en-US" altLang="zh-CN" sz="1600"/>
          </a:p>
          <a:p>
            <a:pPr>
              <a:lnSpc>
                <a:spcPts val="1600"/>
              </a:lnSpc>
              <a:buFont typeface="Wingdings" charset="2"/>
              <a:buChar char="n"/>
            </a:pPr>
            <a:r>
              <a:rPr kumimoji="1" lang="zh-CN" altLang="en-US" sz="1600"/>
              <a:t>思考</a:t>
            </a:r>
            <a:endParaRPr kumimoji="1" lang="en-US" altLang="zh-CN" sz="1600"/>
          </a:p>
          <a:p>
            <a:pPr>
              <a:lnSpc>
                <a:spcPts val="1600"/>
              </a:lnSpc>
              <a:buFont typeface="Wingdings" charset="2"/>
              <a:buChar char="p"/>
            </a:pPr>
            <a:r>
              <a:rPr kumimoji="1" lang="zh-CN" altLang="en-US" sz="1600"/>
              <a:t>每一步的作用是什么？</a:t>
            </a:r>
            <a:endParaRPr kumimoji="1" lang="en-US" altLang="zh-CN" sz="1600"/>
          </a:p>
          <a:p>
            <a:pPr>
              <a:lnSpc>
                <a:spcPts val="1600"/>
              </a:lnSpc>
              <a:buFont typeface="Wingdings" charset="2"/>
              <a:buChar char="p"/>
            </a:pPr>
            <a:r>
              <a:rPr kumimoji="1" lang="en-US" altLang="zh-CN" sz="1600">
                <a:solidFill>
                  <a:srgbClr val="FF0000"/>
                </a:solidFill>
              </a:rPr>
              <a:t>.certSigningRequest</a:t>
            </a:r>
            <a:r>
              <a:rPr kumimoji="1" lang="zh-CN" altLang="en-US" sz="1600"/>
              <a:t>、</a:t>
            </a:r>
            <a:r>
              <a:rPr kumimoji="1" lang="en-US" altLang="zh-CN" sz="1600">
                <a:solidFill>
                  <a:srgbClr val="FF0000"/>
                </a:solidFill>
              </a:rPr>
              <a:t>.cer</a:t>
            </a:r>
            <a:r>
              <a:rPr kumimoji="1" lang="zh-CN" altLang="en-US" sz="1600"/>
              <a:t>、</a:t>
            </a:r>
            <a:r>
              <a:rPr kumimoji="1" lang="en-US" altLang="zh-CN" sz="1600">
                <a:solidFill>
                  <a:srgbClr val="FF0000"/>
                </a:solidFill>
              </a:rPr>
              <a:t>.mobileprovision</a:t>
            </a:r>
            <a:r>
              <a:rPr kumimoji="1" lang="zh-CN" altLang="en-US" sz="1600"/>
              <a:t>文件究竟里面包含了什么？有何用处？</a:t>
            </a:r>
            <a:endParaRPr kumimoji="1" lang="en-US" altLang="zh-CN" sz="1600"/>
          </a:p>
        </p:txBody>
      </p:sp>
    </p:spTree>
    <p:extLst>
      <p:ext uri="{BB962C8B-B14F-4D97-AF65-F5344CB8AC3E}">
        <p14:creationId xmlns:p14="http://schemas.microsoft.com/office/powerpoint/2010/main" val="564901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学前须知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61193" y="1238066"/>
            <a:ext cx="11866684" cy="1725053"/>
          </a:xfrm>
        </p:spPr>
        <p:txBody>
          <a:bodyPr/>
          <a:lstStyle/>
          <a:p>
            <a:r>
              <a:rPr kumimoji="1" lang="zh-CN" altLang="en-US"/>
              <a:t>为了便于学习，设计</a:t>
            </a:r>
            <a:r>
              <a:rPr kumimoji="1" lang="en-US" altLang="zh-CN"/>
              <a:t>4</a:t>
            </a:r>
            <a:r>
              <a:rPr kumimoji="1" lang="zh-CN" altLang="en-US"/>
              <a:t>个虚拟人物</a:t>
            </a:r>
            <a:endParaRPr kumimoji="1" lang="en-US" altLang="zh-CN"/>
          </a:p>
          <a:p>
            <a:pPr>
              <a:buFont typeface="Wingdings" charset="2"/>
              <a:buChar char="p"/>
            </a:pPr>
            <a:r>
              <a:rPr kumimoji="1" lang="en-US" altLang="zh-CN"/>
              <a:t>Alice</a:t>
            </a:r>
            <a:r>
              <a:rPr kumimoji="1" lang="zh-CN" altLang="en-US"/>
              <a:t>、</a:t>
            </a:r>
            <a:r>
              <a:rPr kumimoji="1" lang="en-US" altLang="zh-CN"/>
              <a:t>Bob</a:t>
            </a:r>
            <a:r>
              <a:rPr kumimoji="1" lang="zh-CN" altLang="en-US"/>
              <a:t>：互相通信</a:t>
            </a:r>
            <a:endParaRPr kumimoji="1" lang="en-US" altLang="zh-CN"/>
          </a:p>
          <a:p>
            <a:pPr>
              <a:buFont typeface="Wingdings" charset="2"/>
              <a:buChar char="p"/>
            </a:pPr>
            <a:r>
              <a:rPr kumimoji="1" lang="en-US" altLang="zh-CN"/>
              <a:t>Eve</a:t>
            </a:r>
            <a:r>
              <a:rPr kumimoji="1" lang="zh-CN" altLang="en-US"/>
              <a:t>：窃听者</a:t>
            </a:r>
            <a:endParaRPr kumimoji="1" lang="en-US" altLang="zh-CN"/>
          </a:p>
          <a:p>
            <a:pPr>
              <a:buFont typeface="Wingdings" charset="2"/>
              <a:buChar char="p"/>
            </a:pPr>
            <a:r>
              <a:rPr kumimoji="1" lang="en-US" altLang="zh-CN"/>
              <a:t>Mallory</a:t>
            </a:r>
            <a:r>
              <a:rPr kumimoji="1" lang="zh-CN" altLang="en-US"/>
              <a:t>：主动攻击者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193" y="3845827"/>
            <a:ext cx="6089277" cy="223088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7764" y="1543511"/>
            <a:ext cx="5636870" cy="5084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08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/>
              <a:t>iOS</a:t>
            </a:r>
            <a:r>
              <a:rPr lang="zh-CN" altLang="en-US"/>
              <a:t>签名机制 </a:t>
            </a:r>
            <a:r>
              <a:rPr lang="mr-IN" altLang="zh-CN"/>
              <a:t>–</a:t>
            </a:r>
            <a:r>
              <a:rPr lang="zh-CN" altLang="en-US"/>
              <a:t> 流程图</a:t>
            </a:r>
          </a:p>
        </p:txBody>
      </p:sp>
      <p:sp>
        <p:nvSpPr>
          <p:cNvPr id="5" name="矩形 4"/>
          <p:cNvSpPr/>
          <p:nvPr/>
        </p:nvSpPr>
        <p:spPr>
          <a:xfrm>
            <a:off x="98528" y="1234440"/>
            <a:ext cx="1957232" cy="11544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>
                <a:solidFill>
                  <a:schemeClr val="tx1"/>
                </a:solidFill>
              </a:rPr>
              <a:t>Mac</a:t>
            </a:r>
            <a:r>
              <a:rPr kumimoji="1" lang="zh-CN" altLang="en-US">
                <a:solidFill>
                  <a:schemeClr val="tx1"/>
                </a:solidFill>
              </a:rPr>
              <a:t>设备</a:t>
            </a:r>
            <a:endParaRPr kumimoji="1" lang="en-US" altLang="zh-CN">
              <a:solidFill>
                <a:schemeClr val="tx1"/>
              </a:solidFill>
            </a:endParaRPr>
          </a:p>
          <a:p>
            <a:pPr algn="ctr"/>
            <a:endParaRPr kumimoji="1" lang="en-US" altLang="zh-CN"/>
          </a:p>
          <a:p>
            <a:pPr algn="ctr"/>
            <a:endParaRPr kumimoji="1" lang="en-US" altLang="zh-CN"/>
          </a:p>
          <a:p>
            <a:pPr algn="ctr"/>
            <a:endParaRPr kumimoji="1"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169009" y="1594485"/>
            <a:ext cx="839554" cy="6743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/>
              <a:t>Mac</a:t>
            </a:r>
          </a:p>
          <a:p>
            <a:pPr algn="ctr"/>
            <a:r>
              <a:rPr kumimoji="1" lang="zh-CN" altLang="en-US"/>
              <a:t>公钥</a:t>
            </a:r>
            <a:endParaRPr kumimoji="1" lang="en-US" altLang="zh-CN"/>
          </a:p>
        </p:txBody>
      </p:sp>
      <p:sp>
        <p:nvSpPr>
          <p:cNvPr id="9" name="矩形 8"/>
          <p:cNvSpPr/>
          <p:nvPr/>
        </p:nvSpPr>
        <p:spPr>
          <a:xfrm>
            <a:off x="1147625" y="1594485"/>
            <a:ext cx="839554" cy="6743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>
                <a:solidFill>
                  <a:srgbClr val="FFFF00"/>
                </a:solidFill>
              </a:rPr>
              <a:t>Mac</a:t>
            </a:r>
          </a:p>
          <a:p>
            <a:pPr algn="ctr"/>
            <a:r>
              <a:rPr kumimoji="1" lang="zh-CN" altLang="en-US">
                <a:solidFill>
                  <a:srgbClr val="FFFF00"/>
                </a:solidFill>
              </a:rPr>
              <a:t>私钥</a:t>
            </a:r>
            <a:endParaRPr kumimoji="1" lang="en-US" altLang="zh-CN">
              <a:solidFill>
                <a:srgbClr val="FFFF00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7783829" y="1223010"/>
            <a:ext cx="2114711" cy="5463540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>
                <a:solidFill>
                  <a:srgbClr val="7030A0"/>
                </a:solidFill>
              </a:rPr>
              <a:t>ipa</a:t>
            </a:r>
            <a:r>
              <a:rPr kumimoji="1" lang="zh-CN" altLang="en-US" sz="1600">
                <a:solidFill>
                  <a:srgbClr val="7030A0"/>
                </a:solidFill>
              </a:rPr>
              <a:t>安装包</a:t>
            </a:r>
            <a:endParaRPr kumimoji="1" lang="en-US" altLang="zh-CN" sz="1600">
              <a:solidFill>
                <a:srgbClr val="7030A0"/>
              </a:solidFill>
            </a:endParaRPr>
          </a:p>
          <a:p>
            <a:pPr algn="ctr"/>
            <a:endParaRPr kumimoji="1" lang="en-US" altLang="zh-CN" sz="1600">
              <a:solidFill>
                <a:srgbClr val="7030A0"/>
              </a:solidFill>
            </a:endParaRPr>
          </a:p>
          <a:p>
            <a:pPr algn="ctr"/>
            <a:endParaRPr kumimoji="1" lang="en-US" altLang="zh-CN" sz="1600">
              <a:solidFill>
                <a:srgbClr val="7030A0"/>
              </a:solidFill>
            </a:endParaRPr>
          </a:p>
          <a:p>
            <a:pPr algn="ctr"/>
            <a:endParaRPr kumimoji="1" lang="en-US" altLang="zh-CN" sz="1600">
              <a:solidFill>
                <a:srgbClr val="7030A0"/>
              </a:solidFill>
            </a:endParaRPr>
          </a:p>
          <a:p>
            <a:pPr algn="ctr"/>
            <a:endParaRPr kumimoji="1" lang="en-US" altLang="zh-CN" sz="1600">
              <a:solidFill>
                <a:srgbClr val="7030A0"/>
              </a:solidFill>
            </a:endParaRPr>
          </a:p>
          <a:p>
            <a:pPr algn="ctr"/>
            <a:endParaRPr kumimoji="1" lang="en-US" altLang="zh-CN" sz="1600">
              <a:solidFill>
                <a:srgbClr val="7030A0"/>
              </a:solidFill>
            </a:endParaRPr>
          </a:p>
          <a:p>
            <a:pPr algn="ctr"/>
            <a:endParaRPr kumimoji="1" lang="en-US" altLang="zh-CN" sz="1600">
              <a:solidFill>
                <a:srgbClr val="7030A0"/>
              </a:solidFill>
            </a:endParaRPr>
          </a:p>
          <a:p>
            <a:pPr algn="ctr"/>
            <a:endParaRPr kumimoji="1" lang="en-US" altLang="zh-CN" sz="1600">
              <a:solidFill>
                <a:srgbClr val="7030A0"/>
              </a:solidFill>
            </a:endParaRPr>
          </a:p>
          <a:p>
            <a:pPr algn="ctr"/>
            <a:endParaRPr kumimoji="1" lang="en-US" altLang="zh-CN" sz="1600">
              <a:solidFill>
                <a:srgbClr val="7030A0"/>
              </a:solidFill>
            </a:endParaRPr>
          </a:p>
          <a:p>
            <a:pPr algn="ctr"/>
            <a:endParaRPr kumimoji="1" lang="en-US" altLang="zh-CN" sz="1600">
              <a:solidFill>
                <a:srgbClr val="7030A0"/>
              </a:solidFill>
            </a:endParaRPr>
          </a:p>
          <a:p>
            <a:pPr algn="ctr"/>
            <a:endParaRPr kumimoji="1" lang="en-US" altLang="zh-CN" sz="1600">
              <a:solidFill>
                <a:srgbClr val="7030A0"/>
              </a:solidFill>
            </a:endParaRPr>
          </a:p>
          <a:p>
            <a:pPr algn="ctr"/>
            <a:endParaRPr kumimoji="1" lang="en-US" altLang="zh-CN" sz="1600">
              <a:solidFill>
                <a:srgbClr val="7030A0"/>
              </a:solidFill>
            </a:endParaRPr>
          </a:p>
          <a:p>
            <a:pPr algn="ctr"/>
            <a:endParaRPr kumimoji="1" lang="en-US" altLang="zh-CN" sz="1600">
              <a:solidFill>
                <a:srgbClr val="7030A0"/>
              </a:solidFill>
            </a:endParaRPr>
          </a:p>
          <a:p>
            <a:pPr algn="ctr"/>
            <a:endParaRPr kumimoji="1" lang="en-US" altLang="zh-CN" sz="1600">
              <a:solidFill>
                <a:srgbClr val="7030A0"/>
              </a:solidFill>
            </a:endParaRPr>
          </a:p>
          <a:p>
            <a:pPr algn="ctr"/>
            <a:endParaRPr kumimoji="1" lang="en-US" altLang="zh-CN" sz="1600">
              <a:solidFill>
                <a:srgbClr val="7030A0"/>
              </a:solidFill>
            </a:endParaRPr>
          </a:p>
          <a:p>
            <a:pPr algn="ctr"/>
            <a:endParaRPr kumimoji="1" lang="en-US" altLang="zh-CN" sz="1600">
              <a:solidFill>
                <a:srgbClr val="7030A0"/>
              </a:solidFill>
            </a:endParaRPr>
          </a:p>
          <a:p>
            <a:pPr algn="ctr"/>
            <a:endParaRPr kumimoji="1" lang="en-US" altLang="zh-CN" sz="1600">
              <a:solidFill>
                <a:srgbClr val="7030A0"/>
              </a:solidFill>
            </a:endParaRPr>
          </a:p>
          <a:p>
            <a:pPr algn="ctr"/>
            <a:endParaRPr kumimoji="1" lang="en-US" altLang="zh-CN" sz="1600">
              <a:solidFill>
                <a:srgbClr val="7030A0"/>
              </a:solidFill>
            </a:endParaRPr>
          </a:p>
          <a:p>
            <a:pPr algn="ctr"/>
            <a:endParaRPr kumimoji="1" lang="en-US" altLang="zh-CN" sz="1600">
              <a:solidFill>
                <a:srgbClr val="7030A0"/>
              </a:solidFill>
            </a:endParaRPr>
          </a:p>
          <a:p>
            <a:pPr algn="ctr"/>
            <a:endParaRPr kumimoji="1" lang="en-US" altLang="zh-CN" sz="1600">
              <a:solidFill>
                <a:srgbClr val="7030A0"/>
              </a:solidFill>
            </a:endParaRPr>
          </a:p>
          <a:p>
            <a:pPr algn="ctr"/>
            <a:endParaRPr kumimoji="1" lang="en-US" altLang="zh-CN" sz="1600">
              <a:solidFill>
                <a:srgbClr val="7030A0"/>
              </a:solidFill>
            </a:endParaRPr>
          </a:p>
          <a:p>
            <a:pPr algn="ctr"/>
            <a:endParaRPr kumimoji="1" lang="zh-CN" altLang="en-US" sz="1600">
              <a:solidFill>
                <a:srgbClr val="7030A0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5727799" y="1954759"/>
            <a:ext cx="615851" cy="52578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/>
              <a:t>APP</a:t>
            </a:r>
          </a:p>
        </p:txBody>
      </p:sp>
      <p:sp>
        <p:nvSpPr>
          <p:cNvPr id="18" name="矩形 17"/>
          <p:cNvSpPr/>
          <p:nvPr/>
        </p:nvSpPr>
        <p:spPr>
          <a:xfrm>
            <a:off x="6661250" y="1462021"/>
            <a:ext cx="839554" cy="6743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>
                <a:solidFill>
                  <a:srgbClr val="FFFF00"/>
                </a:solidFill>
              </a:rPr>
              <a:t>Mac</a:t>
            </a:r>
          </a:p>
          <a:p>
            <a:pPr algn="ctr"/>
            <a:r>
              <a:rPr kumimoji="1" lang="zh-CN" altLang="en-US">
                <a:solidFill>
                  <a:srgbClr val="FFFF00"/>
                </a:solidFill>
              </a:rPr>
              <a:t>私钥</a:t>
            </a:r>
            <a:endParaRPr kumimoji="1" lang="en-US" altLang="zh-CN">
              <a:solidFill>
                <a:srgbClr val="FFFF00"/>
              </a:solidFill>
            </a:endParaRPr>
          </a:p>
        </p:txBody>
      </p:sp>
      <p:cxnSp>
        <p:nvCxnSpPr>
          <p:cNvPr id="19" name="直线箭头连接符 18"/>
          <p:cNvCxnSpPr>
            <a:stCxn id="17" idx="3"/>
            <a:endCxn id="27" idx="1"/>
          </p:cNvCxnSpPr>
          <p:nvPr/>
        </p:nvCxnSpPr>
        <p:spPr>
          <a:xfrm>
            <a:off x="6343650" y="2217649"/>
            <a:ext cx="1886029" cy="21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6" name="组 105"/>
          <p:cNvGrpSpPr/>
          <p:nvPr/>
        </p:nvGrpSpPr>
        <p:grpSpPr>
          <a:xfrm>
            <a:off x="8229679" y="1579736"/>
            <a:ext cx="1223010" cy="1280160"/>
            <a:chOff x="8229679" y="1579736"/>
            <a:chExt cx="1223010" cy="1280160"/>
          </a:xfrm>
        </p:grpSpPr>
        <p:sp>
          <p:nvSpPr>
            <p:cNvPr id="27" name="矩形 26"/>
            <p:cNvSpPr/>
            <p:nvPr/>
          </p:nvSpPr>
          <p:spPr>
            <a:xfrm>
              <a:off x="8229679" y="1579736"/>
              <a:ext cx="1223010" cy="1280160"/>
            </a:xfrm>
            <a:prstGeom prst="rect">
              <a:avLst/>
            </a:prstGeom>
            <a:noFill/>
            <a:ln w="190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/>
                <a:t>APP</a:t>
              </a:r>
            </a:p>
          </p:txBody>
        </p:sp>
        <p:sp>
          <p:nvSpPr>
            <p:cNvPr id="22" name="矩形 21"/>
            <p:cNvSpPr/>
            <p:nvPr/>
          </p:nvSpPr>
          <p:spPr>
            <a:xfrm>
              <a:off x="8326240" y="1672129"/>
              <a:ext cx="1029887" cy="525780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/>
                <a:t>APP</a:t>
              </a:r>
            </a:p>
          </p:txBody>
        </p:sp>
        <p:sp>
          <p:nvSpPr>
            <p:cNvPr id="23" name="矩形 22"/>
            <p:cNvSpPr/>
            <p:nvPr/>
          </p:nvSpPr>
          <p:spPr>
            <a:xfrm>
              <a:off x="8326240" y="2243629"/>
              <a:ext cx="1029888" cy="525780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/>
                <a:t>签名</a:t>
              </a:r>
              <a:endParaRPr kumimoji="1" lang="en-US" altLang="zh-CN"/>
            </a:p>
          </p:txBody>
        </p:sp>
      </p:grpSp>
      <p:sp>
        <p:nvSpPr>
          <p:cNvPr id="10" name="矩形 9"/>
          <p:cNvSpPr/>
          <p:nvPr/>
        </p:nvSpPr>
        <p:spPr>
          <a:xfrm>
            <a:off x="98527" y="2552700"/>
            <a:ext cx="1957233" cy="11544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>
                <a:solidFill>
                  <a:schemeClr val="tx1"/>
                </a:solidFill>
              </a:rPr>
              <a:t>Apple</a:t>
            </a:r>
            <a:r>
              <a:rPr kumimoji="1" lang="zh-CN" altLang="en-US">
                <a:solidFill>
                  <a:schemeClr val="tx1"/>
                </a:solidFill>
              </a:rPr>
              <a:t>后台</a:t>
            </a:r>
            <a:endParaRPr kumimoji="1" lang="en-US" altLang="zh-CN">
              <a:solidFill>
                <a:schemeClr val="tx1"/>
              </a:solidFill>
            </a:endParaRPr>
          </a:p>
          <a:p>
            <a:pPr algn="ctr"/>
            <a:endParaRPr kumimoji="1" lang="en-US" altLang="zh-CN"/>
          </a:p>
          <a:p>
            <a:pPr algn="ctr"/>
            <a:endParaRPr kumimoji="1" lang="en-US" altLang="zh-CN"/>
          </a:p>
          <a:p>
            <a:pPr algn="ctr"/>
            <a:endParaRPr kumimoji="1"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657366" y="2914110"/>
            <a:ext cx="839554" cy="67437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>
                <a:solidFill>
                  <a:srgbClr val="FFFF00"/>
                </a:solidFill>
              </a:rPr>
              <a:t>Apple</a:t>
            </a:r>
          </a:p>
          <a:p>
            <a:pPr algn="ctr"/>
            <a:r>
              <a:rPr kumimoji="1" lang="zh-CN" altLang="en-US">
                <a:solidFill>
                  <a:srgbClr val="FFFF00"/>
                </a:solidFill>
              </a:rPr>
              <a:t>私钥</a:t>
            </a:r>
            <a:endParaRPr kumimoji="1" lang="en-US" altLang="zh-CN">
              <a:solidFill>
                <a:srgbClr val="FFFF00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98527" y="3846196"/>
            <a:ext cx="1957233" cy="11544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>
                <a:solidFill>
                  <a:schemeClr val="tx1"/>
                </a:solidFill>
              </a:rPr>
              <a:t>iOS</a:t>
            </a:r>
            <a:r>
              <a:rPr kumimoji="1" lang="zh-CN" altLang="en-US">
                <a:solidFill>
                  <a:schemeClr val="tx1"/>
                </a:solidFill>
              </a:rPr>
              <a:t>设备</a:t>
            </a:r>
            <a:endParaRPr kumimoji="1" lang="en-US" altLang="zh-CN">
              <a:solidFill>
                <a:schemeClr val="tx1"/>
              </a:solidFill>
            </a:endParaRPr>
          </a:p>
          <a:p>
            <a:pPr algn="ctr"/>
            <a:endParaRPr kumimoji="1" lang="en-US" altLang="zh-CN"/>
          </a:p>
          <a:p>
            <a:pPr algn="ctr"/>
            <a:endParaRPr kumimoji="1" lang="en-US" altLang="zh-CN"/>
          </a:p>
          <a:p>
            <a:pPr algn="ctr"/>
            <a:endParaRPr kumimoji="1"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657366" y="4190587"/>
            <a:ext cx="839554" cy="67437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/>
              <a:t>Apple</a:t>
            </a:r>
          </a:p>
          <a:p>
            <a:pPr algn="ctr"/>
            <a:r>
              <a:rPr kumimoji="1" lang="zh-CN" altLang="en-US"/>
              <a:t>公钥</a:t>
            </a:r>
            <a:endParaRPr kumimoji="1" lang="en-US" altLang="zh-CN"/>
          </a:p>
        </p:txBody>
      </p:sp>
      <p:sp>
        <p:nvSpPr>
          <p:cNvPr id="31" name="内容占位符 2"/>
          <p:cNvSpPr txBox="1">
            <a:spLocks/>
          </p:cNvSpPr>
          <p:nvPr/>
        </p:nvSpPr>
        <p:spPr>
          <a:xfrm>
            <a:off x="6618536" y="2296287"/>
            <a:ext cx="924982" cy="3223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ts val="2000"/>
              </a:lnSpc>
              <a:spcBef>
                <a:spcPts val="1000"/>
              </a:spcBef>
              <a:buFont typeface="Wingdings" panose="05000000000000000000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Wingdings" panose="05000000000000000000" pitchFamily="2" charset="2"/>
              <a:buChar char="p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Wingdings" panose="05000000000000000000" pitchFamily="2" charset="2"/>
              <a:buChar char="Ø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Wingdings" panose="05000000000000000000" pitchFamily="2" charset="2"/>
              <a:buChar char="l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600"/>
              </a:lnSpc>
              <a:buNone/>
            </a:pPr>
            <a:r>
              <a:rPr kumimoji="1" lang="zh-CN" altLang="en-US" sz="1600"/>
              <a:t>签名</a:t>
            </a:r>
            <a:endParaRPr kumimoji="1" lang="en-US" altLang="zh-CN" sz="1600"/>
          </a:p>
        </p:txBody>
      </p:sp>
      <p:sp>
        <p:nvSpPr>
          <p:cNvPr id="32" name="矩形 31"/>
          <p:cNvSpPr/>
          <p:nvPr/>
        </p:nvSpPr>
        <p:spPr>
          <a:xfrm>
            <a:off x="2579885" y="3749993"/>
            <a:ext cx="839554" cy="6743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/>
              <a:t>Mac</a:t>
            </a:r>
          </a:p>
          <a:p>
            <a:pPr algn="ctr"/>
            <a:r>
              <a:rPr kumimoji="1" lang="zh-CN" altLang="en-US"/>
              <a:t>公钥</a:t>
            </a:r>
            <a:endParaRPr kumimoji="1" lang="en-US" altLang="zh-CN"/>
          </a:p>
        </p:txBody>
      </p:sp>
      <p:cxnSp>
        <p:nvCxnSpPr>
          <p:cNvPr id="33" name="直线箭头连接符 32"/>
          <p:cNvCxnSpPr>
            <a:stCxn id="32" idx="3"/>
            <a:endCxn id="38" idx="1"/>
          </p:cNvCxnSpPr>
          <p:nvPr/>
        </p:nvCxnSpPr>
        <p:spPr>
          <a:xfrm>
            <a:off x="3419439" y="4087178"/>
            <a:ext cx="1610681" cy="38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矩形 35"/>
          <p:cNvSpPr/>
          <p:nvPr/>
        </p:nvSpPr>
        <p:spPr>
          <a:xfrm>
            <a:off x="3639331" y="3273742"/>
            <a:ext cx="839554" cy="67437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>
                <a:solidFill>
                  <a:srgbClr val="FFFF00"/>
                </a:solidFill>
              </a:rPr>
              <a:t>Apple</a:t>
            </a:r>
          </a:p>
          <a:p>
            <a:pPr algn="ctr"/>
            <a:r>
              <a:rPr kumimoji="1" lang="zh-CN" altLang="en-US">
                <a:solidFill>
                  <a:srgbClr val="FFFF00"/>
                </a:solidFill>
              </a:rPr>
              <a:t>私钥</a:t>
            </a:r>
            <a:endParaRPr kumimoji="1" lang="en-US" altLang="zh-CN">
              <a:solidFill>
                <a:srgbClr val="FFFF00"/>
              </a:solidFill>
            </a:endParaRPr>
          </a:p>
        </p:txBody>
      </p:sp>
      <p:sp>
        <p:nvSpPr>
          <p:cNvPr id="37" name="内容占位符 2"/>
          <p:cNvSpPr txBox="1">
            <a:spLocks/>
          </p:cNvSpPr>
          <p:nvPr/>
        </p:nvSpPr>
        <p:spPr>
          <a:xfrm>
            <a:off x="3596617" y="4212843"/>
            <a:ext cx="924982" cy="3223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ts val="2000"/>
              </a:lnSpc>
              <a:spcBef>
                <a:spcPts val="1000"/>
              </a:spcBef>
              <a:buFont typeface="Wingdings" panose="05000000000000000000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Wingdings" panose="05000000000000000000" pitchFamily="2" charset="2"/>
              <a:buChar char="p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Wingdings" panose="05000000000000000000" pitchFamily="2" charset="2"/>
              <a:buChar char="Ø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Wingdings" panose="05000000000000000000" pitchFamily="2" charset="2"/>
              <a:buChar char="l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600"/>
              </a:lnSpc>
              <a:buNone/>
            </a:pPr>
            <a:r>
              <a:rPr kumimoji="1" lang="zh-CN" altLang="en-US" sz="1600"/>
              <a:t>签名</a:t>
            </a:r>
            <a:endParaRPr kumimoji="1" lang="en-US" altLang="zh-CN" sz="1600"/>
          </a:p>
        </p:txBody>
      </p:sp>
      <p:grpSp>
        <p:nvGrpSpPr>
          <p:cNvPr id="105" name="组 104"/>
          <p:cNvGrpSpPr/>
          <p:nvPr/>
        </p:nvGrpSpPr>
        <p:grpSpPr>
          <a:xfrm>
            <a:off x="5030120" y="3288982"/>
            <a:ext cx="1012668" cy="1604010"/>
            <a:chOff x="5030120" y="3288982"/>
            <a:chExt cx="1012668" cy="1604010"/>
          </a:xfrm>
        </p:grpSpPr>
        <p:sp>
          <p:nvSpPr>
            <p:cNvPr id="38" name="矩形 37"/>
            <p:cNvSpPr/>
            <p:nvPr/>
          </p:nvSpPr>
          <p:spPr>
            <a:xfrm>
              <a:off x="5030120" y="3288982"/>
              <a:ext cx="1012668" cy="1604010"/>
            </a:xfrm>
            <a:prstGeom prst="rect">
              <a:avLst/>
            </a:prstGeom>
            <a:noFill/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>
                  <a:solidFill>
                    <a:srgbClr val="00B0F0"/>
                  </a:solidFill>
                </a:rPr>
                <a:t>证书</a:t>
              </a:r>
              <a:endParaRPr kumimoji="1" lang="en-US" altLang="zh-CN">
                <a:solidFill>
                  <a:srgbClr val="00B0F0"/>
                </a:solidFill>
              </a:endParaRPr>
            </a:p>
            <a:p>
              <a:pPr algn="ctr"/>
              <a:endParaRPr kumimoji="1" lang="en-US" altLang="zh-CN">
                <a:solidFill>
                  <a:srgbClr val="00B0F0"/>
                </a:solidFill>
              </a:endParaRPr>
            </a:p>
            <a:p>
              <a:pPr algn="ctr"/>
              <a:endParaRPr kumimoji="1" lang="en-US" altLang="zh-CN">
                <a:solidFill>
                  <a:srgbClr val="00B0F0"/>
                </a:solidFill>
              </a:endParaRPr>
            </a:p>
            <a:p>
              <a:pPr algn="ctr"/>
              <a:endParaRPr kumimoji="1" lang="en-US" altLang="zh-CN">
                <a:solidFill>
                  <a:srgbClr val="00B0F0"/>
                </a:solidFill>
              </a:endParaRPr>
            </a:p>
            <a:p>
              <a:pPr algn="ctr"/>
              <a:endParaRPr kumimoji="1" lang="en-US" altLang="zh-CN">
                <a:solidFill>
                  <a:srgbClr val="00B0F0"/>
                </a:solidFill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5118301" y="3711066"/>
              <a:ext cx="839554" cy="67437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/>
                <a:t>Mac</a:t>
              </a:r>
            </a:p>
            <a:p>
              <a:pPr algn="ctr"/>
              <a:r>
                <a:rPr kumimoji="1" lang="zh-CN" altLang="en-US"/>
                <a:t>公钥</a:t>
              </a:r>
              <a:endParaRPr kumimoji="1" lang="en-US" altLang="zh-CN"/>
            </a:p>
          </p:txBody>
        </p:sp>
        <p:sp>
          <p:nvSpPr>
            <p:cNvPr id="40" name="矩形 39"/>
            <p:cNvSpPr/>
            <p:nvPr/>
          </p:nvSpPr>
          <p:spPr>
            <a:xfrm>
              <a:off x="5118301" y="4459191"/>
              <a:ext cx="839554" cy="360046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/>
                <a:t>签名</a:t>
              </a:r>
              <a:endParaRPr kumimoji="1" lang="en-US" altLang="zh-CN"/>
            </a:p>
          </p:txBody>
        </p:sp>
      </p:grpSp>
      <p:sp>
        <p:nvSpPr>
          <p:cNvPr id="44" name="矩形 43"/>
          <p:cNvSpPr/>
          <p:nvPr/>
        </p:nvSpPr>
        <p:spPr>
          <a:xfrm>
            <a:off x="4858487" y="5064569"/>
            <a:ext cx="1378227" cy="344872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/>
              <a:t>devices</a:t>
            </a:r>
          </a:p>
        </p:txBody>
      </p:sp>
      <p:sp>
        <p:nvSpPr>
          <p:cNvPr id="45" name="矩形 44"/>
          <p:cNvSpPr/>
          <p:nvPr/>
        </p:nvSpPr>
        <p:spPr>
          <a:xfrm>
            <a:off x="4858487" y="5501008"/>
            <a:ext cx="1378227" cy="344872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/>
              <a:t>app</a:t>
            </a:r>
            <a:r>
              <a:rPr kumimoji="1" lang="zh-CN" altLang="en-US"/>
              <a:t> </a:t>
            </a:r>
            <a:r>
              <a:rPr kumimoji="1" lang="en-US" altLang="zh-CN"/>
              <a:t>id</a:t>
            </a:r>
          </a:p>
        </p:txBody>
      </p:sp>
      <p:sp>
        <p:nvSpPr>
          <p:cNvPr id="46" name="矩形 45"/>
          <p:cNvSpPr/>
          <p:nvPr/>
        </p:nvSpPr>
        <p:spPr>
          <a:xfrm>
            <a:off x="4859053" y="5933758"/>
            <a:ext cx="1378227" cy="344872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/>
              <a:t>entitlements</a:t>
            </a:r>
          </a:p>
        </p:txBody>
      </p:sp>
      <p:sp>
        <p:nvSpPr>
          <p:cNvPr id="48" name="矩形 47"/>
          <p:cNvSpPr/>
          <p:nvPr/>
        </p:nvSpPr>
        <p:spPr>
          <a:xfrm>
            <a:off x="4770421" y="3217005"/>
            <a:ext cx="1550369" cy="316093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49" name="直线箭头连接符 48"/>
          <p:cNvCxnSpPr>
            <a:stCxn id="48" idx="3"/>
            <a:endCxn id="59" idx="1"/>
          </p:cNvCxnSpPr>
          <p:nvPr/>
        </p:nvCxnSpPr>
        <p:spPr>
          <a:xfrm flipV="1">
            <a:off x="6320790" y="4793696"/>
            <a:ext cx="1737681" cy="37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7" name="组 106"/>
          <p:cNvGrpSpPr/>
          <p:nvPr/>
        </p:nvGrpSpPr>
        <p:grpSpPr>
          <a:xfrm>
            <a:off x="8058471" y="2975149"/>
            <a:ext cx="1550369" cy="3637093"/>
            <a:chOff x="8058471" y="2975149"/>
            <a:chExt cx="1550369" cy="3637093"/>
          </a:xfrm>
        </p:grpSpPr>
        <p:sp>
          <p:nvSpPr>
            <p:cNvPr id="53" name="矩形 52"/>
            <p:cNvSpPr/>
            <p:nvPr/>
          </p:nvSpPr>
          <p:spPr>
            <a:xfrm>
              <a:off x="8325697" y="3300412"/>
              <a:ext cx="1012668" cy="1604010"/>
            </a:xfrm>
            <a:prstGeom prst="rect">
              <a:avLst/>
            </a:prstGeom>
            <a:noFill/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>
                  <a:solidFill>
                    <a:srgbClr val="00B0F0"/>
                  </a:solidFill>
                </a:rPr>
                <a:t>证书</a:t>
              </a:r>
              <a:endParaRPr kumimoji="1" lang="en-US" altLang="zh-CN">
                <a:solidFill>
                  <a:srgbClr val="00B0F0"/>
                </a:solidFill>
              </a:endParaRPr>
            </a:p>
            <a:p>
              <a:pPr algn="ctr"/>
              <a:endParaRPr kumimoji="1" lang="en-US" altLang="zh-CN">
                <a:solidFill>
                  <a:schemeClr val="tx1"/>
                </a:solidFill>
              </a:endParaRPr>
            </a:p>
            <a:p>
              <a:pPr algn="ctr"/>
              <a:endParaRPr kumimoji="1" lang="en-US" altLang="zh-CN">
                <a:solidFill>
                  <a:schemeClr val="tx1"/>
                </a:solidFill>
              </a:endParaRPr>
            </a:p>
            <a:p>
              <a:pPr algn="ctr"/>
              <a:endParaRPr kumimoji="1" lang="en-US" altLang="zh-CN">
                <a:solidFill>
                  <a:schemeClr val="tx1"/>
                </a:solidFill>
              </a:endParaRPr>
            </a:p>
            <a:p>
              <a:pPr algn="ctr"/>
              <a:endParaRPr kumimoji="1" lang="en-US" altLang="zh-CN">
                <a:solidFill>
                  <a:schemeClr val="tx1"/>
                </a:solidFill>
              </a:endParaRPr>
            </a:p>
          </p:txBody>
        </p:sp>
        <p:sp>
          <p:nvSpPr>
            <p:cNvPr id="54" name="矩形 53"/>
            <p:cNvSpPr/>
            <p:nvPr/>
          </p:nvSpPr>
          <p:spPr>
            <a:xfrm>
              <a:off x="8413878" y="3722496"/>
              <a:ext cx="839554" cy="67437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/>
                <a:t>Mac</a:t>
              </a:r>
            </a:p>
            <a:p>
              <a:pPr algn="ctr"/>
              <a:r>
                <a:rPr kumimoji="1" lang="zh-CN" altLang="en-US"/>
                <a:t>公钥</a:t>
              </a:r>
              <a:endParaRPr kumimoji="1" lang="en-US" altLang="zh-CN"/>
            </a:p>
          </p:txBody>
        </p:sp>
        <p:sp>
          <p:nvSpPr>
            <p:cNvPr id="55" name="矩形 54"/>
            <p:cNvSpPr/>
            <p:nvPr/>
          </p:nvSpPr>
          <p:spPr>
            <a:xfrm>
              <a:off x="8413878" y="4470621"/>
              <a:ext cx="839554" cy="360046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/>
                <a:t>签名</a:t>
              </a:r>
              <a:endParaRPr kumimoji="1" lang="en-US" altLang="zh-CN"/>
            </a:p>
          </p:txBody>
        </p:sp>
        <p:sp>
          <p:nvSpPr>
            <p:cNvPr id="56" name="矩形 55"/>
            <p:cNvSpPr/>
            <p:nvPr/>
          </p:nvSpPr>
          <p:spPr>
            <a:xfrm>
              <a:off x="8154064" y="5007419"/>
              <a:ext cx="1378227" cy="344872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/>
                <a:t>devices</a:t>
              </a:r>
            </a:p>
          </p:txBody>
        </p:sp>
        <p:sp>
          <p:nvSpPr>
            <p:cNvPr id="57" name="矩形 56"/>
            <p:cNvSpPr/>
            <p:nvPr/>
          </p:nvSpPr>
          <p:spPr>
            <a:xfrm>
              <a:off x="8154064" y="5398138"/>
              <a:ext cx="1378227" cy="344872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/>
                <a:t>app</a:t>
              </a:r>
              <a:r>
                <a:rPr kumimoji="1" lang="zh-CN" altLang="en-US"/>
                <a:t> </a:t>
              </a:r>
              <a:r>
                <a:rPr kumimoji="1" lang="en-US" altLang="zh-CN"/>
                <a:t>id</a:t>
              </a:r>
            </a:p>
          </p:txBody>
        </p:sp>
        <p:sp>
          <p:nvSpPr>
            <p:cNvPr id="58" name="矩形 57"/>
            <p:cNvSpPr/>
            <p:nvPr/>
          </p:nvSpPr>
          <p:spPr>
            <a:xfrm>
              <a:off x="8154630" y="5785168"/>
              <a:ext cx="1378227" cy="344872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/>
                <a:t>entitlements</a:t>
              </a:r>
            </a:p>
          </p:txBody>
        </p:sp>
        <p:sp>
          <p:nvSpPr>
            <p:cNvPr id="59" name="矩形 58"/>
            <p:cNvSpPr/>
            <p:nvPr/>
          </p:nvSpPr>
          <p:spPr>
            <a:xfrm>
              <a:off x="8058471" y="2975149"/>
              <a:ext cx="1550369" cy="3637093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600">
                  <a:solidFill>
                    <a:srgbClr val="FF0000"/>
                  </a:solidFill>
                </a:rPr>
                <a:t>mobileprovision</a:t>
              </a:r>
            </a:p>
            <a:p>
              <a:pPr algn="ctr"/>
              <a:endParaRPr kumimoji="1" lang="en-US" altLang="zh-CN" sz="1600">
                <a:solidFill>
                  <a:srgbClr val="FF0000"/>
                </a:solidFill>
              </a:endParaRPr>
            </a:p>
            <a:p>
              <a:pPr algn="ctr"/>
              <a:endParaRPr kumimoji="1" lang="en-US" altLang="zh-CN" sz="1600">
                <a:solidFill>
                  <a:srgbClr val="FF0000"/>
                </a:solidFill>
              </a:endParaRPr>
            </a:p>
            <a:p>
              <a:pPr algn="ctr"/>
              <a:endParaRPr kumimoji="1" lang="en-US" altLang="zh-CN" sz="1600">
                <a:solidFill>
                  <a:srgbClr val="FF0000"/>
                </a:solidFill>
              </a:endParaRPr>
            </a:p>
            <a:p>
              <a:pPr algn="ctr"/>
              <a:endParaRPr kumimoji="1" lang="en-US" altLang="zh-CN" sz="1600">
                <a:solidFill>
                  <a:srgbClr val="FF0000"/>
                </a:solidFill>
              </a:endParaRPr>
            </a:p>
            <a:p>
              <a:pPr algn="ctr"/>
              <a:endParaRPr kumimoji="1" lang="en-US" altLang="zh-CN" sz="1600">
                <a:solidFill>
                  <a:srgbClr val="FF0000"/>
                </a:solidFill>
              </a:endParaRPr>
            </a:p>
            <a:p>
              <a:pPr algn="ctr"/>
              <a:endParaRPr kumimoji="1" lang="en-US" altLang="zh-CN" sz="1600">
                <a:solidFill>
                  <a:srgbClr val="FF0000"/>
                </a:solidFill>
              </a:endParaRPr>
            </a:p>
            <a:p>
              <a:pPr algn="ctr"/>
              <a:endParaRPr kumimoji="1" lang="en-US" altLang="zh-CN" sz="1600">
                <a:solidFill>
                  <a:srgbClr val="FF0000"/>
                </a:solidFill>
              </a:endParaRPr>
            </a:p>
            <a:p>
              <a:pPr algn="ctr"/>
              <a:endParaRPr kumimoji="1" lang="en-US" altLang="zh-CN" sz="1600">
                <a:solidFill>
                  <a:srgbClr val="FF0000"/>
                </a:solidFill>
              </a:endParaRPr>
            </a:p>
            <a:p>
              <a:pPr algn="ctr"/>
              <a:endParaRPr kumimoji="1" lang="en-US" altLang="zh-CN" sz="1600">
                <a:solidFill>
                  <a:srgbClr val="FF0000"/>
                </a:solidFill>
              </a:endParaRPr>
            </a:p>
            <a:p>
              <a:pPr algn="ctr"/>
              <a:endParaRPr kumimoji="1" lang="en-US" altLang="zh-CN" sz="1600">
                <a:solidFill>
                  <a:srgbClr val="FF0000"/>
                </a:solidFill>
              </a:endParaRPr>
            </a:p>
            <a:p>
              <a:pPr algn="ctr"/>
              <a:endParaRPr kumimoji="1" lang="en-US" altLang="zh-CN" sz="1600">
                <a:solidFill>
                  <a:srgbClr val="FF0000"/>
                </a:solidFill>
              </a:endParaRPr>
            </a:p>
            <a:p>
              <a:pPr algn="ctr"/>
              <a:endParaRPr kumimoji="1" lang="en-US" altLang="zh-CN" sz="1600">
                <a:solidFill>
                  <a:srgbClr val="FF0000"/>
                </a:solidFill>
              </a:endParaRPr>
            </a:p>
            <a:p>
              <a:pPr algn="ctr"/>
              <a:endParaRPr kumimoji="1" lang="en-US" altLang="zh-CN" sz="1600">
                <a:solidFill>
                  <a:srgbClr val="FF0000"/>
                </a:solidFill>
              </a:endParaRPr>
            </a:p>
            <a:p>
              <a:pPr algn="ctr"/>
              <a:endParaRPr kumimoji="1" lang="zh-CN" altLang="en-US" sz="1600">
                <a:solidFill>
                  <a:srgbClr val="FF0000"/>
                </a:solidFill>
              </a:endParaRPr>
            </a:p>
          </p:txBody>
        </p:sp>
        <p:sp>
          <p:nvSpPr>
            <p:cNvPr id="62" name="矩形 61"/>
            <p:cNvSpPr/>
            <p:nvPr/>
          </p:nvSpPr>
          <p:spPr>
            <a:xfrm>
              <a:off x="8154064" y="6172198"/>
              <a:ext cx="1378227" cy="344872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/>
                <a:t>签名</a:t>
              </a:r>
              <a:endParaRPr kumimoji="1" lang="en-US" altLang="zh-CN"/>
            </a:p>
          </p:txBody>
        </p:sp>
      </p:grpSp>
      <p:sp>
        <p:nvSpPr>
          <p:cNvPr id="63" name="矩形 62"/>
          <p:cNvSpPr/>
          <p:nvPr/>
        </p:nvSpPr>
        <p:spPr>
          <a:xfrm>
            <a:off x="6661250" y="4047774"/>
            <a:ext cx="839554" cy="67437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>
                <a:solidFill>
                  <a:srgbClr val="FFFF00"/>
                </a:solidFill>
              </a:rPr>
              <a:t>Apple</a:t>
            </a:r>
          </a:p>
          <a:p>
            <a:pPr algn="ctr"/>
            <a:r>
              <a:rPr kumimoji="1" lang="zh-CN" altLang="en-US">
                <a:solidFill>
                  <a:srgbClr val="FFFF00"/>
                </a:solidFill>
              </a:rPr>
              <a:t>私钥</a:t>
            </a:r>
            <a:endParaRPr kumimoji="1" lang="en-US" altLang="zh-CN">
              <a:solidFill>
                <a:srgbClr val="FFFF00"/>
              </a:solidFill>
            </a:endParaRPr>
          </a:p>
        </p:txBody>
      </p:sp>
      <p:sp>
        <p:nvSpPr>
          <p:cNvPr id="64" name="内容占位符 2"/>
          <p:cNvSpPr txBox="1">
            <a:spLocks/>
          </p:cNvSpPr>
          <p:nvPr/>
        </p:nvSpPr>
        <p:spPr>
          <a:xfrm>
            <a:off x="6618536" y="4926016"/>
            <a:ext cx="924982" cy="3223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ts val="2000"/>
              </a:lnSpc>
              <a:spcBef>
                <a:spcPts val="1000"/>
              </a:spcBef>
              <a:buFont typeface="Wingdings" panose="05000000000000000000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Wingdings" panose="05000000000000000000" pitchFamily="2" charset="2"/>
              <a:buChar char="p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Wingdings" panose="05000000000000000000" pitchFamily="2" charset="2"/>
              <a:buChar char="Ø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Wingdings" panose="05000000000000000000" pitchFamily="2" charset="2"/>
              <a:buChar char="l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600"/>
              </a:lnSpc>
              <a:buNone/>
            </a:pPr>
            <a:r>
              <a:rPr kumimoji="1" lang="zh-CN" altLang="en-US" sz="1600"/>
              <a:t>签名</a:t>
            </a:r>
            <a:endParaRPr kumimoji="1" lang="en-US" altLang="zh-CN" sz="1600"/>
          </a:p>
        </p:txBody>
      </p:sp>
      <p:cxnSp>
        <p:nvCxnSpPr>
          <p:cNvPr id="67" name="直线箭头连接符 66"/>
          <p:cNvCxnSpPr>
            <a:stCxn id="73" idx="1"/>
            <a:endCxn id="62" idx="3"/>
          </p:cNvCxnSpPr>
          <p:nvPr/>
        </p:nvCxnSpPr>
        <p:spPr>
          <a:xfrm flipH="1">
            <a:off x="9532291" y="6344634"/>
            <a:ext cx="159700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矩形 72"/>
          <p:cNvSpPr/>
          <p:nvPr/>
        </p:nvSpPr>
        <p:spPr>
          <a:xfrm>
            <a:off x="11129295" y="6007449"/>
            <a:ext cx="839554" cy="67437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/>
              <a:t>Apple</a:t>
            </a:r>
          </a:p>
          <a:p>
            <a:pPr algn="ctr"/>
            <a:r>
              <a:rPr kumimoji="1" lang="zh-CN" altLang="en-US"/>
              <a:t>公钥</a:t>
            </a:r>
            <a:endParaRPr kumimoji="1" lang="en-US" altLang="zh-CN"/>
          </a:p>
        </p:txBody>
      </p:sp>
      <p:sp>
        <p:nvSpPr>
          <p:cNvPr id="76" name="内容占位符 2"/>
          <p:cNvSpPr txBox="1">
            <a:spLocks/>
          </p:cNvSpPr>
          <p:nvPr/>
        </p:nvSpPr>
        <p:spPr>
          <a:xfrm>
            <a:off x="9958900" y="5992099"/>
            <a:ext cx="1110035" cy="3223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ts val="2000"/>
              </a:lnSpc>
              <a:spcBef>
                <a:spcPts val="1000"/>
              </a:spcBef>
              <a:buFont typeface="Wingdings" panose="05000000000000000000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Wingdings" panose="05000000000000000000" pitchFamily="2" charset="2"/>
              <a:buChar char="p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Wingdings" panose="05000000000000000000" pitchFamily="2" charset="2"/>
              <a:buChar char="Ø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Wingdings" panose="05000000000000000000" pitchFamily="2" charset="2"/>
              <a:buChar char="l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600"/>
              </a:lnSpc>
              <a:buNone/>
            </a:pPr>
            <a:r>
              <a:rPr kumimoji="1" lang="zh-CN" altLang="en-US" sz="1600"/>
              <a:t>验证签名</a:t>
            </a:r>
            <a:endParaRPr kumimoji="1" lang="en-US" altLang="zh-CN" sz="1600"/>
          </a:p>
        </p:txBody>
      </p:sp>
      <p:cxnSp>
        <p:nvCxnSpPr>
          <p:cNvPr id="78" name="直线箭头连接符 77"/>
          <p:cNvCxnSpPr>
            <a:stCxn id="79" idx="1"/>
            <a:endCxn id="55" idx="3"/>
          </p:cNvCxnSpPr>
          <p:nvPr/>
        </p:nvCxnSpPr>
        <p:spPr>
          <a:xfrm flipH="1">
            <a:off x="9253432" y="4645981"/>
            <a:ext cx="1852695" cy="46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矩形 78"/>
          <p:cNvSpPr/>
          <p:nvPr/>
        </p:nvSpPr>
        <p:spPr>
          <a:xfrm>
            <a:off x="11106127" y="4308796"/>
            <a:ext cx="839554" cy="67437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/>
              <a:t>Apple</a:t>
            </a:r>
          </a:p>
          <a:p>
            <a:pPr algn="ctr"/>
            <a:r>
              <a:rPr kumimoji="1" lang="zh-CN" altLang="en-US"/>
              <a:t>公钥</a:t>
            </a:r>
            <a:endParaRPr kumimoji="1" lang="en-US" altLang="zh-CN"/>
          </a:p>
        </p:txBody>
      </p:sp>
      <p:sp>
        <p:nvSpPr>
          <p:cNvPr id="80" name="内容占位符 2"/>
          <p:cNvSpPr txBox="1">
            <a:spLocks/>
          </p:cNvSpPr>
          <p:nvPr/>
        </p:nvSpPr>
        <p:spPr>
          <a:xfrm>
            <a:off x="9947316" y="4300795"/>
            <a:ext cx="1110035" cy="3223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ts val="2000"/>
              </a:lnSpc>
              <a:spcBef>
                <a:spcPts val="1000"/>
              </a:spcBef>
              <a:buFont typeface="Wingdings" panose="05000000000000000000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Wingdings" panose="05000000000000000000" pitchFamily="2" charset="2"/>
              <a:buChar char="p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Wingdings" panose="05000000000000000000" pitchFamily="2" charset="2"/>
              <a:buChar char="Ø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Wingdings" panose="05000000000000000000" pitchFamily="2" charset="2"/>
              <a:buChar char="l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600"/>
              </a:lnSpc>
              <a:buNone/>
            </a:pPr>
            <a:r>
              <a:rPr kumimoji="1" lang="zh-CN" altLang="en-US" sz="1600"/>
              <a:t>验证签名</a:t>
            </a:r>
            <a:endParaRPr kumimoji="1" lang="en-US" altLang="zh-CN" sz="1600"/>
          </a:p>
        </p:txBody>
      </p:sp>
      <p:sp>
        <p:nvSpPr>
          <p:cNvPr id="83" name="矩形 82"/>
          <p:cNvSpPr/>
          <p:nvPr/>
        </p:nvSpPr>
        <p:spPr>
          <a:xfrm>
            <a:off x="11106127" y="2169334"/>
            <a:ext cx="839554" cy="6743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/>
              <a:t>Mac</a:t>
            </a:r>
          </a:p>
          <a:p>
            <a:pPr algn="ctr"/>
            <a:r>
              <a:rPr kumimoji="1" lang="zh-CN" altLang="en-US"/>
              <a:t>公钥</a:t>
            </a:r>
            <a:endParaRPr kumimoji="1" lang="en-US" altLang="zh-CN"/>
          </a:p>
        </p:txBody>
      </p:sp>
      <p:cxnSp>
        <p:nvCxnSpPr>
          <p:cNvPr id="84" name="直线箭头连接符 83"/>
          <p:cNvCxnSpPr>
            <a:stCxn id="83" idx="1"/>
            <a:endCxn id="23" idx="3"/>
          </p:cNvCxnSpPr>
          <p:nvPr/>
        </p:nvCxnSpPr>
        <p:spPr>
          <a:xfrm flipH="1">
            <a:off x="9356128" y="2506519"/>
            <a:ext cx="174999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内容占位符 2"/>
          <p:cNvSpPr txBox="1">
            <a:spLocks/>
          </p:cNvSpPr>
          <p:nvPr/>
        </p:nvSpPr>
        <p:spPr>
          <a:xfrm>
            <a:off x="9947315" y="2137326"/>
            <a:ext cx="1110035" cy="3223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ts val="2000"/>
              </a:lnSpc>
              <a:spcBef>
                <a:spcPts val="1000"/>
              </a:spcBef>
              <a:buFont typeface="Wingdings" panose="05000000000000000000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Wingdings" panose="05000000000000000000" pitchFamily="2" charset="2"/>
              <a:buChar char="p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Wingdings" panose="05000000000000000000" pitchFamily="2" charset="2"/>
              <a:buChar char="Ø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Wingdings" panose="05000000000000000000" pitchFamily="2" charset="2"/>
              <a:buChar char="l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600"/>
              </a:lnSpc>
              <a:buNone/>
            </a:pPr>
            <a:r>
              <a:rPr kumimoji="1" lang="zh-CN" altLang="en-US" sz="1600"/>
              <a:t>验证签名</a:t>
            </a:r>
            <a:endParaRPr kumimoji="1" lang="en-US" altLang="zh-CN" sz="1600"/>
          </a:p>
        </p:txBody>
      </p:sp>
      <p:sp>
        <p:nvSpPr>
          <p:cNvPr id="90" name="内容占位符 2"/>
          <p:cNvSpPr txBox="1">
            <a:spLocks/>
          </p:cNvSpPr>
          <p:nvPr/>
        </p:nvSpPr>
        <p:spPr>
          <a:xfrm>
            <a:off x="6395429" y="2298489"/>
            <a:ext cx="462491" cy="3223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ts val="2000"/>
              </a:lnSpc>
              <a:spcBef>
                <a:spcPts val="1000"/>
              </a:spcBef>
              <a:buFont typeface="Wingdings" panose="05000000000000000000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Wingdings" panose="05000000000000000000" pitchFamily="2" charset="2"/>
              <a:buChar char="p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Wingdings" panose="05000000000000000000" pitchFamily="2" charset="2"/>
              <a:buChar char="Ø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Wingdings" panose="05000000000000000000" pitchFamily="2" charset="2"/>
              <a:buChar char="l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600"/>
              </a:lnSpc>
              <a:buNone/>
            </a:pPr>
            <a:r>
              <a:rPr kumimoji="1" lang="zh-CN" altLang="en-US" sz="1600">
                <a:solidFill>
                  <a:srgbClr val="7030A0"/>
                </a:solidFill>
              </a:rPr>
              <a:t>①</a:t>
            </a:r>
            <a:endParaRPr kumimoji="1" lang="en-US" altLang="zh-CN" sz="1600">
              <a:solidFill>
                <a:srgbClr val="7030A0"/>
              </a:solidFill>
            </a:endParaRPr>
          </a:p>
        </p:txBody>
      </p:sp>
      <p:sp>
        <p:nvSpPr>
          <p:cNvPr id="91" name="内容占位符 2"/>
          <p:cNvSpPr txBox="1">
            <a:spLocks/>
          </p:cNvSpPr>
          <p:nvPr/>
        </p:nvSpPr>
        <p:spPr>
          <a:xfrm>
            <a:off x="3437015" y="4205446"/>
            <a:ext cx="462491" cy="3223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ts val="2000"/>
              </a:lnSpc>
              <a:spcBef>
                <a:spcPts val="1000"/>
              </a:spcBef>
              <a:buFont typeface="Wingdings" panose="05000000000000000000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Wingdings" panose="05000000000000000000" pitchFamily="2" charset="2"/>
              <a:buChar char="p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Wingdings" panose="05000000000000000000" pitchFamily="2" charset="2"/>
              <a:buChar char="Ø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Wingdings" panose="05000000000000000000" pitchFamily="2" charset="2"/>
              <a:buChar char="l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600"/>
              </a:lnSpc>
              <a:buNone/>
            </a:pPr>
            <a:r>
              <a:rPr kumimoji="1" lang="zh-CN" altLang="en-US" sz="1600">
                <a:solidFill>
                  <a:srgbClr val="7030A0"/>
                </a:solidFill>
              </a:rPr>
              <a:t>②</a:t>
            </a:r>
            <a:endParaRPr kumimoji="1" lang="en-US" altLang="zh-CN" sz="1600">
              <a:solidFill>
                <a:srgbClr val="7030A0"/>
              </a:solidFill>
            </a:endParaRPr>
          </a:p>
        </p:txBody>
      </p:sp>
      <p:sp>
        <p:nvSpPr>
          <p:cNvPr id="92" name="内容占位符 2"/>
          <p:cNvSpPr txBox="1">
            <a:spLocks/>
          </p:cNvSpPr>
          <p:nvPr/>
        </p:nvSpPr>
        <p:spPr>
          <a:xfrm>
            <a:off x="6389600" y="4927988"/>
            <a:ext cx="462491" cy="3223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ts val="2000"/>
              </a:lnSpc>
              <a:spcBef>
                <a:spcPts val="1000"/>
              </a:spcBef>
              <a:buFont typeface="Wingdings" panose="05000000000000000000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Wingdings" panose="05000000000000000000" pitchFamily="2" charset="2"/>
              <a:buChar char="p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Wingdings" panose="05000000000000000000" pitchFamily="2" charset="2"/>
              <a:buChar char="Ø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Wingdings" panose="05000000000000000000" pitchFamily="2" charset="2"/>
              <a:buChar char="l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600"/>
              </a:lnSpc>
              <a:buNone/>
            </a:pPr>
            <a:r>
              <a:rPr kumimoji="1" lang="zh-CN" altLang="en-US" sz="1600">
                <a:solidFill>
                  <a:srgbClr val="7030A0"/>
                </a:solidFill>
              </a:rPr>
              <a:t>③</a:t>
            </a:r>
            <a:endParaRPr kumimoji="1" lang="en-US" altLang="zh-CN" sz="1600">
              <a:solidFill>
                <a:srgbClr val="7030A0"/>
              </a:solidFill>
            </a:endParaRPr>
          </a:p>
        </p:txBody>
      </p:sp>
      <p:sp>
        <p:nvSpPr>
          <p:cNvPr id="93" name="内容占位符 2"/>
          <p:cNvSpPr txBox="1">
            <a:spLocks/>
          </p:cNvSpPr>
          <p:nvPr/>
        </p:nvSpPr>
        <p:spPr>
          <a:xfrm>
            <a:off x="10271086" y="6359493"/>
            <a:ext cx="462491" cy="3223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ts val="2000"/>
              </a:lnSpc>
              <a:spcBef>
                <a:spcPts val="1000"/>
              </a:spcBef>
              <a:buFont typeface="Wingdings" panose="05000000000000000000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Wingdings" panose="05000000000000000000" pitchFamily="2" charset="2"/>
              <a:buChar char="p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Wingdings" panose="05000000000000000000" pitchFamily="2" charset="2"/>
              <a:buChar char="Ø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Wingdings" panose="05000000000000000000" pitchFamily="2" charset="2"/>
              <a:buChar char="l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600"/>
              </a:lnSpc>
              <a:buNone/>
            </a:pPr>
            <a:r>
              <a:rPr kumimoji="1" lang="zh-CN" altLang="en-US" sz="1600">
                <a:solidFill>
                  <a:srgbClr val="7030A0"/>
                </a:solidFill>
              </a:rPr>
              <a:t>④</a:t>
            </a:r>
            <a:endParaRPr kumimoji="1" lang="en-US" altLang="zh-CN" sz="1600">
              <a:solidFill>
                <a:srgbClr val="7030A0"/>
              </a:solidFill>
            </a:endParaRPr>
          </a:p>
        </p:txBody>
      </p:sp>
      <p:sp>
        <p:nvSpPr>
          <p:cNvPr id="94" name="内容占位符 2"/>
          <p:cNvSpPr txBox="1">
            <a:spLocks/>
          </p:cNvSpPr>
          <p:nvPr/>
        </p:nvSpPr>
        <p:spPr>
          <a:xfrm>
            <a:off x="10274719" y="4667938"/>
            <a:ext cx="462491" cy="3223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ts val="2000"/>
              </a:lnSpc>
              <a:spcBef>
                <a:spcPts val="1000"/>
              </a:spcBef>
              <a:buFont typeface="Wingdings" panose="05000000000000000000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Wingdings" panose="05000000000000000000" pitchFamily="2" charset="2"/>
              <a:buChar char="p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Wingdings" panose="05000000000000000000" pitchFamily="2" charset="2"/>
              <a:buChar char="Ø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Wingdings" panose="05000000000000000000" pitchFamily="2" charset="2"/>
              <a:buChar char="l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600"/>
              </a:lnSpc>
              <a:buNone/>
            </a:pPr>
            <a:r>
              <a:rPr kumimoji="1" lang="zh-CN" altLang="en-US" sz="1600">
                <a:solidFill>
                  <a:srgbClr val="7030A0"/>
                </a:solidFill>
              </a:rPr>
              <a:t>⑤</a:t>
            </a:r>
            <a:endParaRPr kumimoji="1" lang="en-US" altLang="zh-CN" sz="1600">
              <a:solidFill>
                <a:srgbClr val="7030A0"/>
              </a:solidFill>
            </a:endParaRPr>
          </a:p>
        </p:txBody>
      </p:sp>
      <p:sp>
        <p:nvSpPr>
          <p:cNvPr id="99" name="内容占位符 2"/>
          <p:cNvSpPr txBox="1">
            <a:spLocks/>
          </p:cNvSpPr>
          <p:nvPr/>
        </p:nvSpPr>
        <p:spPr>
          <a:xfrm>
            <a:off x="10282672" y="2527728"/>
            <a:ext cx="462491" cy="3223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ts val="2000"/>
              </a:lnSpc>
              <a:spcBef>
                <a:spcPts val="1000"/>
              </a:spcBef>
              <a:buFont typeface="Wingdings" panose="05000000000000000000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Wingdings" panose="05000000000000000000" pitchFamily="2" charset="2"/>
              <a:buChar char="p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Wingdings" panose="05000000000000000000" pitchFamily="2" charset="2"/>
              <a:buChar char="Ø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Wingdings" panose="05000000000000000000" pitchFamily="2" charset="2"/>
              <a:buChar char="l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600"/>
              </a:lnSpc>
              <a:buNone/>
            </a:pPr>
            <a:r>
              <a:rPr kumimoji="1" lang="zh-CN" altLang="en-US" sz="1600">
                <a:solidFill>
                  <a:srgbClr val="7030A0"/>
                </a:solidFill>
              </a:rPr>
              <a:t>⑥</a:t>
            </a:r>
            <a:endParaRPr kumimoji="1" lang="en-US" altLang="zh-CN" sz="160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6975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9" grpId="0" animBg="1"/>
      <p:bldP spid="16" grpId="0" animBg="1"/>
      <p:bldP spid="17" grpId="0" animBg="1"/>
      <p:bldP spid="18" grpId="0" animBg="1"/>
      <p:bldP spid="10" grpId="0" animBg="1"/>
      <p:bldP spid="11" grpId="0" animBg="1"/>
      <p:bldP spid="13" grpId="0" animBg="1"/>
      <p:bldP spid="14" grpId="0" animBg="1"/>
      <p:bldP spid="31" grpId="0"/>
      <p:bldP spid="32" grpId="0" animBg="1"/>
      <p:bldP spid="36" grpId="0" animBg="1"/>
      <p:bldP spid="37" grpId="0"/>
      <p:bldP spid="44" grpId="0" animBg="1"/>
      <p:bldP spid="45" grpId="0" animBg="1"/>
      <p:bldP spid="46" grpId="0" animBg="1"/>
      <p:bldP spid="48" grpId="0" animBg="1"/>
      <p:bldP spid="63" grpId="0" animBg="1"/>
      <p:bldP spid="64" grpId="0"/>
      <p:bldP spid="73" grpId="0" animBg="1"/>
      <p:bldP spid="76" grpId="0"/>
      <p:bldP spid="79" grpId="0" animBg="1"/>
      <p:bldP spid="80" grpId="0"/>
      <p:bldP spid="83" grpId="0" animBg="1"/>
      <p:bldP spid="85" grpId="0"/>
      <p:bldP spid="90" grpId="0"/>
      <p:bldP spid="91" grpId="0"/>
      <p:bldP spid="92" grpId="0"/>
      <p:bldP spid="93" grpId="0"/>
      <p:bldP spid="94" grpId="0"/>
      <p:bldP spid="99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/>
              <a:t>iOS</a:t>
            </a:r>
            <a:r>
              <a:rPr lang="zh-CN" altLang="en-US"/>
              <a:t>签名机制 </a:t>
            </a:r>
            <a:r>
              <a:rPr lang="mr-IN" altLang="zh-CN"/>
              <a:t>–</a:t>
            </a:r>
            <a:r>
              <a:rPr lang="zh-CN" altLang="en-US"/>
              <a:t> 生成</a:t>
            </a:r>
            <a:r>
              <a:rPr lang="en-US" altLang="zh-CN"/>
              <a:t>Mac</a:t>
            </a:r>
            <a:r>
              <a:rPr lang="zh-CN" altLang="en-US"/>
              <a:t>设备的公私钥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40" y="1223864"/>
            <a:ext cx="5302250" cy="256962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885" y="3989651"/>
            <a:ext cx="3032760" cy="260882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内容占位符 2"/>
          <p:cNvSpPr txBox="1">
            <a:spLocks/>
          </p:cNvSpPr>
          <p:nvPr/>
        </p:nvSpPr>
        <p:spPr>
          <a:xfrm>
            <a:off x="6217919" y="1495979"/>
            <a:ext cx="5520691" cy="10126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2000"/>
              </a:lnSpc>
              <a:spcBef>
                <a:spcPts val="1000"/>
              </a:spcBef>
              <a:buFont typeface="Wingdings" panose="05000000000000000000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Wingdings" panose="05000000000000000000" pitchFamily="2" charset="2"/>
              <a:buChar char="p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Wingdings" panose="05000000000000000000" pitchFamily="2" charset="2"/>
              <a:buChar char="Ø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Wingdings" panose="05000000000000000000" pitchFamily="2" charset="2"/>
              <a:buChar char="l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00"/>
              </a:lnSpc>
              <a:buFont typeface="Wingdings" charset="2"/>
              <a:buChar char="n"/>
            </a:pPr>
            <a:r>
              <a:rPr kumimoji="1" lang="en-US" altLang="zh-CN" sz="1600"/>
              <a:t>CertificateSigningRequest.certSigningRequest</a:t>
            </a:r>
            <a:r>
              <a:rPr kumimoji="1" lang="zh-CN" altLang="en-US" sz="1600"/>
              <a:t>文件</a:t>
            </a:r>
            <a:endParaRPr kumimoji="1" lang="en-US" altLang="zh-CN" sz="1600"/>
          </a:p>
          <a:p>
            <a:pPr>
              <a:lnSpc>
                <a:spcPts val="1600"/>
              </a:lnSpc>
              <a:buFont typeface="Wingdings" charset="2"/>
              <a:buChar char="p"/>
            </a:pPr>
            <a:r>
              <a:rPr kumimoji="1" lang="zh-CN" altLang="en-US" sz="1600"/>
              <a:t>就是</a:t>
            </a:r>
            <a:r>
              <a:rPr kumimoji="1" lang="en-US" altLang="zh-CN" sz="1600"/>
              <a:t>Mac</a:t>
            </a:r>
            <a:r>
              <a:rPr kumimoji="1" lang="zh-CN" altLang="en-US" sz="1600"/>
              <a:t>设备的公钥</a:t>
            </a:r>
            <a:endParaRPr kumimoji="1" lang="en-US" altLang="zh-CN" sz="1600"/>
          </a:p>
        </p:txBody>
      </p:sp>
    </p:spTree>
    <p:extLst>
      <p:ext uri="{BB962C8B-B14F-4D97-AF65-F5344CB8AC3E}">
        <p14:creationId xmlns:p14="http://schemas.microsoft.com/office/powerpoint/2010/main" val="1294252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/>
              <a:t>iOS</a:t>
            </a:r>
            <a:r>
              <a:rPr lang="zh-CN" altLang="en-US"/>
              <a:t>签名机制 </a:t>
            </a:r>
            <a:r>
              <a:rPr lang="mr-IN" altLang="zh-CN"/>
              <a:t>–</a:t>
            </a:r>
            <a:r>
              <a:rPr lang="zh-CN" altLang="en-US"/>
              <a:t> 获得证书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59" y="1302177"/>
            <a:ext cx="6890589" cy="221826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9894" y="1302177"/>
            <a:ext cx="4526865" cy="289719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330" y="4350951"/>
            <a:ext cx="5693410" cy="160272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38060" y="4704450"/>
            <a:ext cx="4419600" cy="15113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9820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/>
              <a:t>iOS</a:t>
            </a:r>
            <a:r>
              <a:rPr lang="zh-CN" altLang="en-US"/>
              <a:t>签名机制 </a:t>
            </a:r>
            <a:r>
              <a:rPr lang="mr-IN" altLang="zh-CN"/>
              <a:t>–</a:t>
            </a:r>
            <a:r>
              <a:rPr lang="zh-CN" altLang="en-US"/>
              <a:t> 获得证书</a:t>
            </a:r>
          </a:p>
        </p:txBody>
      </p:sp>
      <p:sp>
        <p:nvSpPr>
          <p:cNvPr id="9" name="内容占位符 2"/>
          <p:cNvSpPr txBox="1">
            <a:spLocks/>
          </p:cNvSpPr>
          <p:nvPr/>
        </p:nvSpPr>
        <p:spPr>
          <a:xfrm>
            <a:off x="5802629" y="1473119"/>
            <a:ext cx="6320791" cy="6642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2000"/>
              </a:lnSpc>
              <a:spcBef>
                <a:spcPts val="1000"/>
              </a:spcBef>
              <a:buFont typeface="Wingdings" panose="05000000000000000000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Wingdings" panose="05000000000000000000" pitchFamily="2" charset="2"/>
              <a:buChar char="p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Wingdings" panose="05000000000000000000" pitchFamily="2" charset="2"/>
              <a:buChar char="Ø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Wingdings" panose="05000000000000000000" pitchFamily="2" charset="2"/>
              <a:buChar char="l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00"/>
              </a:lnSpc>
              <a:buFont typeface="Wingdings" charset="2"/>
              <a:buChar char="n"/>
            </a:pPr>
            <a:r>
              <a:rPr kumimoji="1" lang="en-US" altLang="zh-CN" sz="1600"/>
              <a:t>ios_development.cer</a:t>
            </a:r>
            <a:r>
              <a:rPr kumimoji="1" lang="zh-CN" altLang="en-US" sz="1600"/>
              <a:t>、</a:t>
            </a:r>
            <a:r>
              <a:rPr kumimoji="1" lang="en-US" altLang="zh-CN" sz="1600"/>
              <a:t>ios_distribution.cer</a:t>
            </a:r>
            <a:r>
              <a:rPr kumimoji="1" lang="zh-CN" altLang="en-US" sz="1600"/>
              <a:t>文件</a:t>
            </a:r>
            <a:endParaRPr kumimoji="1" lang="en-US" altLang="zh-CN" sz="1600"/>
          </a:p>
          <a:p>
            <a:pPr>
              <a:lnSpc>
                <a:spcPts val="1600"/>
              </a:lnSpc>
              <a:buFont typeface="Wingdings" charset="2"/>
              <a:buChar char="p"/>
            </a:pPr>
            <a:r>
              <a:rPr kumimoji="1" lang="zh-CN" altLang="en-US" sz="1600"/>
              <a:t>利用</a:t>
            </a:r>
            <a:r>
              <a:rPr kumimoji="1" lang="en-US" altLang="zh-CN" sz="1600"/>
              <a:t>Apple</a:t>
            </a:r>
            <a:r>
              <a:rPr kumimoji="1" lang="zh-CN" altLang="en-US" sz="1600"/>
              <a:t>后台的私钥，对</a:t>
            </a:r>
            <a:r>
              <a:rPr kumimoji="1" lang="en-US" altLang="zh-CN" sz="1600"/>
              <a:t>Mac</a:t>
            </a:r>
            <a:r>
              <a:rPr kumimoji="1" lang="zh-CN" altLang="en-US" sz="1600"/>
              <a:t>设备的公钥进行签名后的证书文件</a:t>
            </a:r>
            <a:endParaRPr kumimoji="1" lang="en-US" altLang="zh-CN" sz="16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250" y="1433290"/>
            <a:ext cx="2933700" cy="1397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250" y="3195696"/>
            <a:ext cx="5626100" cy="28067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52289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/>
              <a:t>iOS</a:t>
            </a:r>
            <a:r>
              <a:rPr lang="zh-CN" altLang="en-US"/>
              <a:t>签名机制 </a:t>
            </a:r>
            <a:r>
              <a:rPr lang="mr-IN" altLang="zh-CN"/>
              <a:t>–</a:t>
            </a:r>
            <a:r>
              <a:rPr lang="zh-CN" altLang="en-US"/>
              <a:t> 生成</a:t>
            </a:r>
            <a:r>
              <a:rPr lang="en-US" altLang="zh-CN"/>
              <a:t>mobileprovision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433" y="1358172"/>
            <a:ext cx="5981198" cy="480259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2405" y="1404487"/>
            <a:ext cx="4337918" cy="235739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2405" y="4058651"/>
            <a:ext cx="5055507" cy="210211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71999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/>
              <a:t>iOS</a:t>
            </a:r>
            <a:r>
              <a:rPr lang="zh-CN" altLang="en-US"/>
              <a:t>签名机制 </a:t>
            </a:r>
            <a:r>
              <a:rPr lang="mr-IN" altLang="zh-CN"/>
              <a:t>–</a:t>
            </a:r>
            <a:r>
              <a:rPr lang="zh-CN" altLang="en-US"/>
              <a:t> 生成</a:t>
            </a:r>
            <a:r>
              <a:rPr lang="en-US" altLang="zh-CN"/>
              <a:t>mobileprovision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840" y="1322665"/>
            <a:ext cx="5370450" cy="253426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640" y="4166322"/>
            <a:ext cx="6103647" cy="235634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8940" y="2858222"/>
            <a:ext cx="2298700" cy="23368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4120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/>
              <a:t>iOS</a:t>
            </a:r>
            <a:r>
              <a:rPr lang="zh-CN" altLang="en-US"/>
              <a:t>签名机制 </a:t>
            </a:r>
            <a:r>
              <a:rPr lang="mr-IN" altLang="zh-CN"/>
              <a:t>–</a:t>
            </a:r>
            <a:r>
              <a:rPr lang="zh-CN" altLang="en-US"/>
              <a:t> 安全检测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050" y="1378755"/>
            <a:ext cx="6141720" cy="5026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88170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/>
              <a:t>iOS</a:t>
            </a:r>
            <a:r>
              <a:rPr lang="zh-CN" altLang="en-US"/>
              <a:t>签名机制 </a:t>
            </a:r>
            <a:r>
              <a:rPr lang="en-US" altLang="zh-CN"/>
              <a:t>-</a:t>
            </a:r>
            <a:r>
              <a:rPr lang="zh-CN" altLang="en-US"/>
              <a:t> </a:t>
            </a:r>
            <a:r>
              <a:rPr lang="en-US" altLang="zh-CN"/>
              <a:t>AppStore</a:t>
            </a:r>
            <a:endParaRPr lang="zh-CN" altLang="en-US"/>
          </a:p>
        </p:txBody>
      </p:sp>
      <p:sp>
        <p:nvSpPr>
          <p:cNvPr id="4" name="内容占位符 2"/>
          <p:cNvSpPr txBox="1">
            <a:spLocks/>
          </p:cNvSpPr>
          <p:nvPr/>
        </p:nvSpPr>
        <p:spPr>
          <a:xfrm>
            <a:off x="152161" y="1197687"/>
            <a:ext cx="11844598" cy="10768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2000"/>
              </a:lnSpc>
              <a:spcBef>
                <a:spcPts val="1000"/>
              </a:spcBef>
              <a:buFont typeface="Wingdings" panose="05000000000000000000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Wingdings" panose="05000000000000000000" pitchFamily="2" charset="2"/>
              <a:buChar char="p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Wingdings" panose="05000000000000000000" pitchFamily="2" charset="2"/>
              <a:buChar char="Ø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Wingdings" panose="05000000000000000000" pitchFamily="2" charset="2"/>
              <a:buChar char="l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00"/>
              </a:lnSpc>
              <a:buFont typeface="Wingdings" charset="2"/>
              <a:buChar char="n"/>
            </a:pPr>
            <a:r>
              <a:rPr kumimoji="1" lang="zh-CN" altLang="en-US" sz="1600"/>
              <a:t>如果</a:t>
            </a:r>
            <a:r>
              <a:rPr kumimoji="1" lang="en-US" altLang="zh-CN" sz="1600"/>
              <a:t>APP</a:t>
            </a:r>
            <a:r>
              <a:rPr kumimoji="1" lang="zh-CN" altLang="en-US" sz="1600"/>
              <a:t>是从</a:t>
            </a:r>
            <a:r>
              <a:rPr kumimoji="1" lang="en-US" altLang="zh-CN" sz="1600"/>
              <a:t>AppStore</a:t>
            </a:r>
            <a:r>
              <a:rPr kumimoji="1" lang="zh-CN" altLang="en-US" sz="1600"/>
              <a:t>下载安装的，你会发现里面是没有</a:t>
            </a:r>
            <a:r>
              <a:rPr kumimoji="1" lang="en-US" altLang="zh-CN" sz="1600"/>
              <a:t>mobileprovision</a:t>
            </a:r>
            <a:r>
              <a:rPr kumimoji="1" lang="zh-CN" altLang="en-US" sz="1600"/>
              <a:t>文件的</a:t>
            </a:r>
            <a:endParaRPr kumimoji="1" lang="en-US" altLang="zh-CN" sz="1600"/>
          </a:p>
          <a:p>
            <a:pPr>
              <a:lnSpc>
                <a:spcPts val="1600"/>
              </a:lnSpc>
              <a:buFont typeface="Wingdings" charset="2"/>
              <a:buChar char="n"/>
            </a:pPr>
            <a:endParaRPr kumimoji="1" lang="en-US" altLang="zh-CN" sz="1600"/>
          </a:p>
          <a:p>
            <a:pPr>
              <a:lnSpc>
                <a:spcPts val="1600"/>
              </a:lnSpc>
              <a:buFont typeface="Wingdings" charset="2"/>
              <a:buChar char="n"/>
            </a:pPr>
            <a:r>
              <a:rPr kumimoji="1" lang="zh-CN" altLang="en-US" sz="1600"/>
              <a:t>它的验证流程会简单很多，大概如下所示</a:t>
            </a:r>
            <a:endParaRPr kumimoji="1" lang="en-US" altLang="zh-CN" sz="1600"/>
          </a:p>
        </p:txBody>
      </p:sp>
      <p:sp>
        <p:nvSpPr>
          <p:cNvPr id="5" name="矩形 4"/>
          <p:cNvSpPr/>
          <p:nvPr/>
        </p:nvSpPr>
        <p:spPr>
          <a:xfrm>
            <a:off x="247117" y="2552700"/>
            <a:ext cx="1957233" cy="11544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>
                <a:solidFill>
                  <a:schemeClr val="tx1"/>
                </a:solidFill>
              </a:rPr>
              <a:t>Apple</a:t>
            </a:r>
            <a:r>
              <a:rPr kumimoji="1" lang="zh-CN" altLang="en-US">
                <a:solidFill>
                  <a:schemeClr val="tx1"/>
                </a:solidFill>
              </a:rPr>
              <a:t>后台</a:t>
            </a:r>
            <a:endParaRPr kumimoji="1" lang="en-US" altLang="zh-CN">
              <a:solidFill>
                <a:schemeClr val="tx1"/>
              </a:solidFill>
            </a:endParaRPr>
          </a:p>
          <a:p>
            <a:pPr algn="ctr"/>
            <a:endParaRPr kumimoji="1" lang="en-US" altLang="zh-CN"/>
          </a:p>
          <a:p>
            <a:pPr algn="ctr"/>
            <a:endParaRPr kumimoji="1" lang="en-US" altLang="zh-CN"/>
          </a:p>
          <a:p>
            <a:pPr algn="ctr"/>
            <a:endParaRPr kumimoji="1"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805956" y="2914110"/>
            <a:ext cx="839554" cy="67437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>
                <a:solidFill>
                  <a:srgbClr val="FFFF00"/>
                </a:solidFill>
              </a:rPr>
              <a:t>Apple</a:t>
            </a:r>
          </a:p>
          <a:p>
            <a:pPr algn="ctr"/>
            <a:r>
              <a:rPr kumimoji="1" lang="zh-CN" altLang="en-US">
                <a:solidFill>
                  <a:srgbClr val="FFFF00"/>
                </a:solidFill>
              </a:rPr>
              <a:t>私钥</a:t>
            </a:r>
            <a:endParaRPr kumimoji="1" lang="en-US" altLang="zh-CN">
              <a:solidFill>
                <a:srgbClr val="FFFF00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247117" y="3846196"/>
            <a:ext cx="1957233" cy="11544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>
                <a:solidFill>
                  <a:schemeClr val="tx1"/>
                </a:solidFill>
              </a:rPr>
              <a:t>iOS</a:t>
            </a:r>
            <a:r>
              <a:rPr kumimoji="1" lang="zh-CN" altLang="en-US">
                <a:solidFill>
                  <a:schemeClr val="tx1"/>
                </a:solidFill>
              </a:rPr>
              <a:t>设备</a:t>
            </a:r>
            <a:endParaRPr kumimoji="1" lang="en-US" altLang="zh-CN">
              <a:solidFill>
                <a:schemeClr val="tx1"/>
              </a:solidFill>
            </a:endParaRPr>
          </a:p>
          <a:p>
            <a:pPr algn="ctr"/>
            <a:endParaRPr kumimoji="1" lang="en-US" altLang="zh-CN"/>
          </a:p>
          <a:p>
            <a:pPr algn="ctr"/>
            <a:endParaRPr kumimoji="1" lang="en-US" altLang="zh-CN"/>
          </a:p>
          <a:p>
            <a:pPr algn="ctr"/>
            <a:endParaRPr kumimoji="1"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805956" y="4190587"/>
            <a:ext cx="839554" cy="67437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/>
              <a:t>Apple</a:t>
            </a:r>
          </a:p>
          <a:p>
            <a:pPr algn="ctr"/>
            <a:r>
              <a:rPr kumimoji="1" lang="zh-CN" altLang="en-US"/>
              <a:t>公钥</a:t>
            </a:r>
            <a:endParaRPr kumimoji="1" lang="en-US" altLang="zh-CN"/>
          </a:p>
        </p:txBody>
      </p:sp>
      <p:sp>
        <p:nvSpPr>
          <p:cNvPr id="9" name="矩形 8"/>
          <p:cNvSpPr/>
          <p:nvPr/>
        </p:nvSpPr>
        <p:spPr>
          <a:xfrm>
            <a:off x="5109209" y="2750407"/>
            <a:ext cx="2114711" cy="2495963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>
                <a:solidFill>
                  <a:schemeClr val="tx1"/>
                </a:solidFill>
              </a:rPr>
              <a:t>ipa</a:t>
            </a:r>
            <a:r>
              <a:rPr kumimoji="1" lang="zh-CN" altLang="en-US" sz="1600">
                <a:solidFill>
                  <a:schemeClr val="tx1"/>
                </a:solidFill>
              </a:rPr>
              <a:t>安装包</a:t>
            </a:r>
            <a:endParaRPr kumimoji="1" lang="en-US" altLang="zh-CN" sz="1600">
              <a:solidFill>
                <a:schemeClr val="tx1"/>
              </a:solidFill>
            </a:endParaRPr>
          </a:p>
          <a:p>
            <a:pPr algn="ctr"/>
            <a:endParaRPr kumimoji="1" lang="en-US" altLang="zh-CN" sz="1600">
              <a:solidFill>
                <a:schemeClr val="tx1"/>
              </a:solidFill>
            </a:endParaRPr>
          </a:p>
          <a:p>
            <a:pPr algn="ctr"/>
            <a:endParaRPr kumimoji="1" lang="en-US" altLang="zh-CN" sz="1600">
              <a:solidFill>
                <a:schemeClr val="tx1"/>
              </a:solidFill>
            </a:endParaRPr>
          </a:p>
          <a:p>
            <a:pPr algn="ctr"/>
            <a:endParaRPr kumimoji="1" lang="en-US" altLang="zh-CN" sz="1600">
              <a:solidFill>
                <a:schemeClr val="tx1"/>
              </a:solidFill>
            </a:endParaRPr>
          </a:p>
          <a:p>
            <a:pPr algn="ctr"/>
            <a:endParaRPr kumimoji="1" lang="en-US" altLang="zh-CN" sz="1600">
              <a:solidFill>
                <a:schemeClr val="tx1"/>
              </a:solidFill>
            </a:endParaRPr>
          </a:p>
          <a:p>
            <a:pPr algn="ctr"/>
            <a:endParaRPr kumimoji="1" lang="en-US" altLang="zh-CN" sz="1600">
              <a:solidFill>
                <a:schemeClr val="tx1"/>
              </a:solidFill>
            </a:endParaRPr>
          </a:p>
          <a:p>
            <a:pPr algn="ctr"/>
            <a:endParaRPr kumimoji="1" lang="zh-CN" altLang="en-US" sz="1600"/>
          </a:p>
        </p:txBody>
      </p:sp>
      <p:sp>
        <p:nvSpPr>
          <p:cNvPr id="10" name="矩形 9"/>
          <p:cNvSpPr/>
          <p:nvPr/>
        </p:nvSpPr>
        <p:spPr>
          <a:xfrm>
            <a:off x="3069967" y="4044053"/>
            <a:ext cx="615851" cy="52578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/>
              <a:t>APP</a:t>
            </a:r>
          </a:p>
        </p:txBody>
      </p:sp>
      <p:sp>
        <p:nvSpPr>
          <p:cNvPr id="11" name="矩形 10"/>
          <p:cNvSpPr/>
          <p:nvPr/>
        </p:nvSpPr>
        <p:spPr>
          <a:xfrm>
            <a:off x="4003418" y="3551315"/>
            <a:ext cx="839554" cy="67437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>
                <a:solidFill>
                  <a:srgbClr val="FFFF00"/>
                </a:solidFill>
              </a:rPr>
              <a:t>Apple</a:t>
            </a:r>
          </a:p>
          <a:p>
            <a:pPr algn="ctr"/>
            <a:r>
              <a:rPr kumimoji="1" lang="zh-CN" altLang="en-US">
                <a:solidFill>
                  <a:srgbClr val="FFFF00"/>
                </a:solidFill>
              </a:rPr>
              <a:t>私钥</a:t>
            </a:r>
            <a:endParaRPr kumimoji="1" lang="en-US" altLang="zh-CN">
              <a:solidFill>
                <a:srgbClr val="FFFF00"/>
              </a:solidFill>
            </a:endParaRPr>
          </a:p>
        </p:txBody>
      </p:sp>
      <p:cxnSp>
        <p:nvCxnSpPr>
          <p:cNvPr id="12" name="直线箭头连接符 11"/>
          <p:cNvCxnSpPr/>
          <p:nvPr/>
        </p:nvCxnSpPr>
        <p:spPr>
          <a:xfrm>
            <a:off x="3685818" y="4306943"/>
            <a:ext cx="1886029" cy="21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组 12"/>
          <p:cNvGrpSpPr/>
          <p:nvPr/>
        </p:nvGrpSpPr>
        <p:grpSpPr>
          <a:xfrm>
            <a:off x="5555059" y="3666863"/>
            <a:ext cx="1223010" cy="1280160"/>
            <a:chOff x="8229679" y="1579736"/>
            <a:chExt cx="1223010" cy="1280160"/>
          </a:xfrm>
        </p:grpSpPr>
        <p:sp>
          <p:nvSpPr>
            <p:cNvPr id="14" name="矩形 13"/>
            <p:cNvSpPr/>
            <p:nvPr/>
          </p:nvSpPr>
          <p:spPr>
            <a:xfrm>
              <a:off x="8229679" y="1579736"/>
              <a:ext cx="1223010" cy="1280160"/>
            </a:xfrm>
            <a:prstGeom prst="rect">
              <a:avLst/>
            </a:prstGeom>
            <a:noFill/>
            <a:ln w="190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/>
                <a:t>APP</a:t>
              </a:r>
            </a:p>
          </p:txBody>
        </p:sp>
        <p:sp>
          <p:nvSpPr>
            <p:cNvPr id="15" name="矩形 14"/>
            <p:cNvSpPr/>
            <p:nvPr/>
          </p:nvSpPr>
          <p:spPr>
            <a:xfrm>
              <a:off x="8326240" y="1672129"/>
              <a:ext cx="1029887" cy="525780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/>
                <a:t>APP</a:t>
              </a:r>
            </a:p>
          </p:txBody>
        </p:sp>
        <p:sp>
          <p:nvSpPr>
            <p:cNvPr id="16" name="矩形 15"/>
            <p:cNvSpPr/>
            <p:nvPr/>
          </p:nvSpPr>
          <p:spPr>
            <a:xfrm>
              <a:off x="8326240" y="2243629"/>
              <a:ext cx="1029888" cy="525780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/>
                <a:t>签名</a:t>
              </a:r>
              <a:endParaRPr kumimoji="1" lang="en-US" altLang="zh-CN"/>
            </a:p>
          </p:txBody>
        </p:sp>
      </p:grpSp>
      <p:sp>
        <p:nvSpPr>
          <p:cNvPr id="17" name="内容占位符 2"/>
          <p:cNvSpPr txBox="1">
            <a:spLocks/>
          </p:cNvSpPr>
          <p:nvPr/>
        </p:nvSpPr>
        <p:spPr>
          <a:xfrm>
            <a:off x="3960704" y="4385581"/>
            <a:ext cx="924982" cy="3223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ts val="2000"/>
              </a:lnSpc>
              <a:spcBef>
                <a:spcPts val="1000"/>
              </a:spcBef>
              <a:buFont typeface="Wingdings" panose="05000000000000000000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Wingdings" panose="05000000000000000000" pitchFamily="2" charset="2"/>
              <a:buChar char="p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Wingdings" panose="05000000000000000000" pitchFamily="2" charset="2"/>
              <a:buChar char="Ø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Wingdings" panose="05000000000000000000" pitchFamily="2" charset="2"/>
              <a:buChar char="l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600"/>
              </a:lnSpc>
              <a:buNone/>
            </a:pPr>
            <a:r>
              <a:rPr kumimoji="1" lang="zh-CN" altLang="en-US" sz="1600"/>
              <a:t>签名</a:t>
            </a:r>
            <a:endParaRPr kumimoji="1" lang="en-US" altLang="zh-CN" sz="1600"/>
          </a:p>
        </p:txBody>
      </p:sp>
      <p:sp>
        <p:nvSpPr>
          <p:cNvPr id="48" name="矩形 47"/>
          <p:cNvSpPr/>
          <p:nvPr/>
        </p:nvSpPr>
        <p:spPr>
          <a:xfrm>
            <a:off x="8448295" y="4258628"/>
            <a:ext cx="839554" cy="67437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/>
              <a:t>Apple</a:t>
            </a:r>
          </a:p>
          <a:p>
            <a:pPr algn="ctr"/>
            <a:r>
              <a:rPr kumimoji="1" lang="zh-CN" altLang="en-US"/>
              <a:t>公钥</a:t>
            </a:r>
            <a:endParaRPr kumimoji="1" lang="en-US" altLang="zh-CN"/>
          </a:p>
        </p:txBody>
      </p:sp>
      <p:cxnSp>
        <p:nvCxnSpPr>
          <p:cNvPr id="49" name="直线箭头连接符 48"/>
          <p:cNvCxnSpPr/>
          <p:nvPr/>
        </p:nvCxnSpPr>
        <p:spPr>
          <a:xfrm flipH="1">
            <a:off x="6698296" y="4595813"/>
            <a:ext cx="174999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内容占位符 2"/>
          <p:cNvSpPr txBox="1">
            <a:spLocks/>
          </p:cNvSpPr>
          <p:nvPr/>
        </p:nvSpPr>
        <p:spPr>
          <a:xfrm>
            <a:off x="7289483" y="4226620"/>
            <a:ext cx="1110035" cy="3223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ts val="2000"/>
              </a:lnSpc>
              <a:spcBef>
                <a:spcPts val="1000"/>
              </a:spcBef>
              <a:buFont typeface="Wingdings" panose="05000000000000000000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Wingdings" panose="05000000000000000000" pitchFamily="2" charset="2"/>
              <a:buChar char="p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Wingdings" panose="05000000000000000000" pitchFamily="2" charset="2"/>
              <a:buChar char="Ø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Wingdings" panose="05000000000000000000" pitchFamily="2" charset="2"/>
              <a:buChar char="l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600"/>
              </a:lnSpc>
              <a:buNone/>
            </a:pPr>
            <a:r>
              <a:rPr kumimoji="1" lang="zh-CN" altLang="en-US" sz="1600"/>
              <a:t>验证签名</a:t>
            </a:r>
            <a:endParaRPr kumimoji="1" lang="en-US" altLang="zh-CN" sz="1600"/>
          </a:p>
        </p:txBody>
      </p:sp>
      <p:sp>
        <p:nvSpPr>
          <p:cNvPr id="51" name="内容占位符 2"/>
          <p:cNvSpPr txBox="1">
            <a:spLocks/>
          </p:cNvSpPr>
          <p:nvPr/>
        </p:nvSpPr>
        <p:spPr>
          <a:xfrm>
            <a:off x="3737597" y="4387783"/>
            <a:ext cx="462491" cy="3223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ts val="2000"/>
              </a:lnSpc>
              <a:spcBef>
                <a:spcPts val="1000"/>
              </a:spcBef>
              <a:buFont typeface="Wingdings" panose="05000000000000000000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Wingdings" panose="05000000000000000000" pitchFamily="2" charset="2"/>
              <a:buChar char="p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Wingdings" panose="05000000000000000000" pitchFamily="2" charset="2"/>
              <a:buChar char="Ø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Wingdings" panose="05000000000000000000" pitchFamily="2" charset="2"/>
              <a:buChar char="l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600"/>
              </a:lnSpc>
              <a:buNone/>
            </a:pPr>
            <a:r>
              <a:rPr kumimoji="1" lang="zh-CN" altLang="en-US" sz="1600">
                <a:solidFill>
                  <a:srgbClr val="7030A0"/>
                </a:solidFill>
              </a:rPr>
              <a:t>①</a:t>
            </a:r>
            <a:endParaRPr kumimoji="1" lang="en-US" altLang="zh-CN" sz="1600">
              <a:solidFill>
                <a:srgbClr val="7030A0"/>
              </a:solidFill>
            </a:endParaRPr>
          </a:p>
        </p:txBody>
      </p:sp>
      <p:sp>
        <p:nvSpPr>
          <p:cNvPr id="56" name="内容占位符 2"/>
          <p:cNvSpPr txBox="1">
            <a:spLocks/>
          </p:cNvSpPr>
          <p:nvPr/>
        </p:nvSpPr>
        <p:spPr>
          <a:xfrm>
            <a:off x="7624840" y="4617022"/>
            <a:ext cx="462491" cy="3223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ts val="2000"/>
              </a:lnSpc>
              <a:spcBef>
                <a:spcPts val="1000"/>
              </a:spcBef>
              <a:buFont typeface="Wingdings" panose="05000000000000000000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Wingdings" panose="05000000000000000000" pitchFamily="2" charset="2"/>
              <a:buChar char="p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Wingdings" panose="05000000000000000000" pitchFamily="2" charset="2"/>
              <a:buChar char="Ø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Wingdings" panose="05000000000000000000" pitchFamily="2" charset="2"/>
              <a:buChar char="l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600"/>
              </a:lnSpc>
              <a:buNone/>
            </a:pPr>
            <a:r>
              <a:rPr kumimoji="1" lang="zh-CN" altLang="en-US" sz="1600">
                <a:solidFill>
                  <a:srgbClr val="7030A0"/>
                </a:solidFill>
              </a:rPr>
              <a:t>②</a:t>
            </a:r>
            <a:endParaRPr kumimoji="1" lang="en-US" altLang="zh-CN" sz="160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4342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7" grpId="0"/>
      <p:bldP spid="48" grpId="0" animBg="1"/>
      <p:bldP spid="50" grpId="0"/>
      <p:bldP spid="51" grpId="0"/>
      <p:bldP spid="56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/>
              <a:t>p12</a:t>
            </a:r>
            <a:r>
              <a:rPr lang="zh-CN" altLang="en-US"/>
              <a:t>文件</a:t>
            </a:r>
          </a:p>
        </p:txBody>
      </p:sp>
      <p:sp>
        <p:nvSpPr>
          <p:cNvPr id="4" name="内容占位符 2"/>
          <p:cNvSpPr txBox="1">
            <a:spLocks/>
          </p:cNvSpPr>
          <p:nvPr/>
        </p:nvSpPr>
        <p:spPr>
          <a:xfrm>
            <a:off x="152161" y="1197687"/>
            <a:ext cx="11844598" cy="51299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2000"/>
              </a:lnSpc>
              <a:spcBef>
                <a:spcPts val="1000"/>
              </a:spcBef>
              <a:buFont typeface="Wingdings" panose="05000000000000000000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Wingdings" panose="05000000000000000000" pitchFamily="2" charset="2"/>
              <a:buChar char="p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Wingdings" panose="05000000000000000000" pitchFamily="2" charset="2"/>
              <a:buChar char="Ø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Wingdings" panose="05000000000000000000" pitchFamily="2" charset="2"/>
              <a:buChar char="l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00"/>
              </a:lnSpc>
              <a:buFont typeface="Wingdings" charset="2"/>
              <a:buChar char="n"/>
            </a:pPr>
            <a:endParaRPr kumimoji="1" lang="en-US" altLang="zh-CN" sz="1600"/>
          </a:p>
        </p:txBody>
      </p:sp>
    </p:spTree>
    <p:extLst>
      <p:ext uri="{BB962C8B-B14F-4D97-AF65-F5344CB8AC3E}">
        <p14:creationId xmlns:p14="http://schemas.microsoft.com/office/powerpoint/2010/main" val="1918528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如何防止</a:t>
            </a:r>
            <a:r>
              <a:rPr lang="zh-CN" altLang="en-US"/>
              <a:t>被窃听？</a:t>
            </a:r>
            <a:endParaRPr kumimoji="1"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34549"/>
            <a:ext cx="5728825" cy="178836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9333" y="1192264"/>
            <a:ext cx="5761299" cy="193064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0529" y="3192362"/>
            <a:ext cx="7124373" cy="3509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66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如何加密解密？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0149" y="1232602"/>
            <a:ext cx="5659135" cy="255231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4874" y="4157864"/>
            <a:ext cx="5582808" cy="2464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866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密码的类型</a:t>
            </a:r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1780" y="1249640"/>
            <a:ext cx="7322854" cy="261893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5314" y="4270667"/>
            <a:ext cx="7329320" cy="2471318"/>
          </a:xfrm>
          <a:prstGeom prst="rect">
            <a:avLst/>
          </a:prstGeom>
        </p:spPr>
      </p:pic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161192" y="1238066"/>
            <a:ext cx="5093714" cy="1412537"/>
          </a:xfrm>
        </p:spPr>
        <p:txBody>
          <a:bodyPr/>
          <a:lstStyle/>
          <a:p>
            <a:r>
              <a:rPr kumimoji="1" lang="zh-CN" altLang="en-US"/>
              <a:t>根据密钥的使用方法，可以将密码分为</a:t>
            </a:r>
            <a:r>
              <a:rPr kumimoji="1" lang="en-US" altLang="zh-CN"/>
              <a:t>2</a:t>
            </a:r>
            <a:r>
              <a:rPr kumimoji="1" lang="zh-CN" altLang="en-US"/>
              <a:t>种</a:t>
            </a:r>
            <a:endParaRPr kumimoji="1" lang="en-US" altLang="zh-CN"/>
          </a:p>
          <a:p>
            <a:pPr>
              <a:buFont typeface="Wingdings" charset="2"/>
              <a:buChar char="p"/>
            </a:pPr>
            <a:r>
              <a:rPr kumimoji="1" lang="zh-CN" altLang="en-US"/>
              <a:t>对称密码</a:t>
            </a:r>
            <a:endParaRPr kumimoji="1" lang="en-US" altLang="zh-CN"/>
          </a:p>
          <a:p>
            <a:pPr>
              <a:buFont typeface="Wingdings" charset="2"/>
              <a:buChar char="p"/>
            </a:pPr>
            <a:r>
              <a:rPr kumimoji="1" lang="zh-CN" altLang="en-US"/>
              <a:t>公钥密码（非对称密码）</a:t>
            </a:r>
          </a:p>
        </p:txBody>
      </p:sp>
    </p:spTree>
    <p:extLst>
      <p:ext uri="{BB962C8B-B14F-4D97-AF65-F5344CB8AC3E}">
        <p14:creationId xmlns:p14="http://schemas.microsoft.com/office/powerpoint/2010/main" val="1529478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对称密码（</a:t>
            </a:r>
            <a:r>
              <a:rPr lang="en-US" altLang="zh-CN"/>
              <a:t>Symmetric</a:t>
            </a:r>
            <a:r>
              <a:rPr lang="zh-CN" altLang="en-US"/>
              <a:t> </a:t>
            </a:r>
            <a:r>
              <a:rPr lang="en-US" altLang="zh-CN"/>
              <a:t>Cryptography</a:t>
            </a:r>
            <a:r>
              <a:rPr lang="zh-CN" altLang="en-US"/>
              <a:t>）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61193" y="1238065"/>
            <a:ext cx="11835566" cy="5521550"/>
          </a:xfrm>
        </p:spPr>
        <p:txBody>
          <a:bodyPr>
            <a:normAutofit/>
          </a:bodyPr>
          <a:lstStyle/>
          <a:p>
            <a:r>
              <a:rPr kumimoji="1" lang="zh-CN" altLang="en-US" sz="1600"/>
              <a:t>在对称密码中，加密、解密时使用的是同一个密钥</a:t>
            </a:r>
            <a:endParaRPr kumimoji="1" lang="en-US" altLang="zh-CN" sz="1600"/>
          </a:p>
          <a:p>
            <a:endParaRPr kumimoji="1" lang="en-US" altLang="zh-CN" sz="1600"/>
          </a:p>
          <a:p>
            <a:r>
              <a:rPr kumimoji="1" lang="zh-CN" altLang="en-US" sz="1600"/>
              <a:t>常见的对称密码算法有</a:t>
            </a:r>
            <a:endParaRPr kumimoji="1" lang="en-US" altLang="zh-CN" sz="1600"/>
          </a:p>
          <a:p>
            <a:pPr>
              <a:buFont typeface="Wingdings" charset="2"/>
              <a:buChar char="p"/>
            </a:pPr>
            <a:r>
              <a:rPr kumimoji="1" lang="en-US" altLang="zh-CN" sz="1600">
                <a:solidFill>
                  <a:srgbClr val="FF0000"/>
                </a:solidFill>
              </a:rPr>
              <a:t>DES</a:t>
            </a:r>
            <a:endParaRPr kumimoji="1" lang="en-US" altLang="zh-CN" sz="1600"/>
          </a:p>
          <a:p>
            <a:pPr>
              <a:buFont typeface="Wingdings" charset="2"/>
              <a:buChar char="p"/>
            </a:pPr>
            <a:r>
              <a:rPr kumimoji="1" lang="en-US" altLang="zh-CN" sz="1600">
                <a:solidFill>
                  <a:srgbClr val="FF0000"/>
                </a:solidFill>
              </a:rPr>
              <a:t>3DES</a:t>
            </a:r>
            <a:endParaRPr kumimoji="1" lang="en-US" altLang="zh-CN" sz="1600"/>
          </a:p>
          <a:p>
            <a:pPr>
              <a:buFont typeface="Wingdings" charset="2"/>
              <a:buChar char="p"/>
            </a:pPr>
            <a:r>
              <a:rPr kumimoji="1" lang="en-US" altLang="zh-CN" sz="1600">
                <a:solidFill>
                  <a:srgbClr val="FF0000"/>
                </a:solidFill>
              </a:rPr>
              <a:t>AES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3259" y="2025495"/>
            <a:ext cx="8953500" cy="361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906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/>
              <a:t>DES</a:t>
            </a:r>
            <a:r>
              <a:rPr lang="zh-CN" altLang="en-US"/>
              <a:t>（</a:t>
            </a:r>
            <a:r>
              <a:rPr lang="en-US" altLang="zh-CN"/>
              <a:t>Data</a:t>
            </a:r>
            <a:r>
              <a:rPr lang="zh-CN" altLang="en-US"/>
              <a:t> </a:t>
            </a:r>
            <a:r>
              <a:rPr lang="en-US" altLang="zh-CN"/>
              <a:t>Encryption</a:t>
            </a:r>
            <a:r>
              <a:rPr lang="zh-CN" altLang="en-US"/>
              <a:t> </a:t>
            </a:r>
            <a:r>
              <a:rPr lang="en-US" altLang="zh-CN"/>
              <a:t>Standard</a:t>
            </a:r>
            <a:r>
              <a:rPr lang="zh-CN" altLang="en-US"/>
              <a:t>）</a:t>
            </a:r>
            <a:endParaRPr kumimoji="1"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18" y="1735843"/>
            <a:ext cx="5374158" cy="214384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5638" y="1735843"/>
            <a:ext cx="5361787" cy="2060723"/>
          </a:xfrm>
          <a:prstGeom prst="rect">
            <a:avLst/>
          </a:prstGeom>
        </p:spPr>
      </p:pic>
      <p:sp>
        <p:nvSpPr>
          <p:cNvPr id="9" name="内容占位符 2"/>
          <p:cNvSpPr>
            <a:spLocks noGrp="1"/>
          </p:cNvSpPr>
          <p:nvPr>
            <p:ph idx="1"/>
          </p:nvPr>
        </p:nvSpPr>
        <p:spPr>
          <a:xfrm>
            <a:off x="161193" y="4676171"/>
            <a:ext cx="11835566" cy="1828801"/>
          </a:xfrm>
        </p:spPr>
        <p:txBody>
          <a:bodyPr>
            <a:normAutofit/>
          </a:bodyPr>
          <a:lstStyle/>
          <a:p>
            <a:pPr>
              <a:buFont typeface="Wingdings" charset="2"/>
              <a:buChar char="n"/>
            </a:pPr>
            <a:r>
              <a:rPr kumimoji="1" lang="en-US" altLang="zh-CN" sz="1600"/>
              <a:t>DES</a:t>
            </a:r>
            <a:r>
              <a:rPr kumimoji="1" lang="zh-CN" altLang="en-US" sz="1600"/>
              <a:t>是一种将</a:t>
            </a:r>
            <a:r>
              <a:rPr kumimoji="1" lang="en-US" altLang="zh-CN" sz="1600"/>
              <a:t>64bit</a:t>
            </a:r>
            <a:r>
              <a:rPr kumimoji="1" lang="zh-CN" altLang="en-US" sz="1600"/>
              <a:t>明文加密成</a:t>
            </a:r>
            <a:r>
              <a:rPr kumimoji="1" lang="en-US" altLang="zh-CN" sz="1600"/>
              <a:t>64bit</a:t>
            </a:r>
            <a:r>
              <a:rPr kumimoji="1" lang="zh-CN" altLang="en-US" sz="1600"/>
              <a:t>密文的对称密码算法，密钥长度是</a:t>
            </a:r>
            <a:r>
              <a:rPr kumimoji="1" lang="en-US" altLang="zh-CN" sz="1600"/>
              <a:t>56bit</a:t>
            </a:r>
          </a:p>
          <a:p>
            <a:pPr>
              <a:buFont typeface="Wingdings" charset="2"/>
              <a:buChar char="n"/>
            </a:pPr>
            <a:r>
              <a:rPr kumimoji="1" lang="zh-CN" altLang="en-US" sz="1600"/>
              <a:t>规格上来说，密钥长度是</a:t>
            </a:r>
            <a:r>
              <a:rPr kumimoji="1" lang="en-US" altLang="zh-CN" sz="1600"/>
              <a:t>64bit</a:t>
            </a:r>
            <a:r>
              <a:rPr kumimoji="1" lang="zh-CN" altLang="en-US" sz="1600"/>
              <a:t>，但每隔</a:t>
            </a:r>
            <a:r>
              <a:rPr kumimoji="1" lang="en-US" altLang="zh-CN" sz="1600"/>
              <a:t>7bit</a:t>
            </a:r>
            <a:r>
              <a:rPr kumimoji="1" lang="zh-CN" altLang="en-US" sz="1600"/>
              <a:t>会设置一个用于错误检查的</a:t>
            </a:r>
            <a:r>
              <a:rPr kumimoji="1" lang="en-US" altLang="zh-CN" sz="1600"/>
              <a:t>bit</a:t>
            </a:r>
            <a:r>
              <a:rPr kumimoji="1" lang="zh-CN" altLang="en-US" sz="1600"/>
              <a:t>，因此密钥长度实质上是</a:t>
            </a:r>
            <a:r>
              <a:rPr kumimoji="1" lang="en-US" altLang="zh-CN" sz="1600"/>
              <a:t>56bit</a:t>
            </a:r>
          </a:p>
          <a:p>
            <a:pPr>
              <a:buFont typeface="Wingdings" charset="2"/>
              <a:buChar char="n"/>
            </a:pPr>
            <a:r>
              <a:rPr kumimoji="1" lang="zh-CN" altLang="en-US" sz="1600"/>
              <a:t>由于</a:t>
            </a:r>
            <a:r>
              <a:rPr kumimoji="1" lang="en-US" altLang="zh-CN" sz="1600"/>
              <a:t>DES</a:t>
            </a:r>
            <a:r>
              <a:rPr kumimoji="1" lang="zh-CN" altLang="en-US" sz="1600"/>
              <a:t>每次只能加密</a:t>
            </a:r>
            <a:r>
              <a:rPr kumimoji="1" lang="en-US" altLang="zh-CN" sz="1600"/>
              <a:t>64bit</a:t>
            </a:r>
            <a:r>
              <a:rPr kumimoji="1" lang="zh-CN" altLang="en-US" sz="1600"/>
              <a:t>的数据，遇到比较大的数据，需要对</a:t>
            </a:r>
            <a:r>
              <a:rPr kumimoji="1" lang="en-US" altLang="zh-CN" sz="1600"/>
              <a:t>DES</a:t>
            </a:r>
            <a:r>
              <a:rPr kumimoji="1" lang="zh-CN" altLang="en-US" sz="1600"/>
              <a:t>加密进行迭代（反复）</a:t>
            </a:r>
            <a:endParaRPr kumimoji="1" lang="en-US" altLang="zh-CN" sz="1600"/>
          </a:p>
          <a:p>
            <a:pPr>
              <a:buFont typeface="Wingdings" charset="2"/>
              <a:buChar char="n"/>
            </a:pPr>
            <a:r>
              <a:rPr kumimoji="1" lang="zh-CN" altLang="en-US" sz="1600"/>
              <a:t>目前已经可以在短时间内被破解，所以不建议使用</a:t>
            </a:r>
            <a:endParaRPr kumimoji="1" lang="en-US" altLang="zh-CN" sz="1600"/>
          </a:p>
        </p:txBody>
      </p:sp>
    </p:spTree>
    <p:extLst>
      <p:ext uri="{BB962C8B-B14F-4D97-AF65-F5344CB8AC3E}">
        <p14:creationId xmlns:p14="http://schemas.microsoft.com/office/powerpoint/2010/main" val="2132548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017-Seemygo.potx" id="{3322639B-F8FE-4D8E-B95A-689F35BC92D4}" vid="{7BDECA8C-96EE-4475-8611-81F66AB506B9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00-学前须知</Template>
  <TotalTime>10151</TotalTime>
  <Words>2118</Words>
  <Application>Microsoft Macintosh PowerPoint</Application>
  <PresentationFormat>宽屏</PresentationFormat>
  <Paragraphs>412</Paragraphs>
  <Slides>48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48</vt:i4>
      </vt:variant>
    </vt:vector>
  </HeadingPairs>
  <TitlesOfParts>
    <vt:vector size="58" baseType="lpstr">
      <vt:lpstr>等线</vt:lpstr>
      <vt:lpstr>黑体</vt:lpstr>
      <vt:lpstr>宋体</vt:lpstr>
      <vt:lpstr>微软雅黑</vt:lpstr>
      <vt:lpstr>Arial</vt:lpstr>
      <vt:lpstr>Calibri</vt:lpstr>
      <vt:lpstr>Calibri Light</vt:lpstr>
      <vt:lpstr>Mangal</vt:lpstr>
      <vt:lpstr>Wingdings</vt:lpstr>
      <vt:lpstr>Office 主题</vt:lpstr>
      <vt:lpstr>iOS签名机制</vt:lpstr>
      <vt:lpstr>学习路线</vt:lpstr>
      <vt:lpstr>常见英文</vt:lpstr>
      <vt:lpstr>学前须知</vt:lpstr>
      <vt:lpstr>如何防止被窃听？</vt:lpstr>
      <vt:lpstr>如何加密解密？</vt:lpstr>
      <vt:lpstr>密码的类型</vt:lpstr>
      <vt:lpstr>对称密码（Symmetric Cryptography）</vt:lpstr>
      <vt:lpstr>DES（Data Encryption Standard）</vt:lpstr>
      <vt:lpstr>3DES</vt:lpstr>
      <vt:lpstr>3DES</vt:lpstr>
      <vt:lpstr>3DES</vt:lpstr>
      <vt:lpstr>AES（Advanced Encryption Standard）</vt:lpstr>
      <vt:lpstr>密钥配送问题</vt:lpstr>
      <vt:lpstr>如何解决密钥配送问题</vt:lpstr>
      <vt:lpstr>公钥密码（Public-key Cryptography）</vt:lpstr>
      <vt:lpstr>解决密钥配送问题</vt:lpstr>
      <vt:lpstr>RSA</vt:lpstr>
      <vt:lpstr>混合密码系统（Hybrid Cryptosystem）</vt:lpstr>
      <vt:lpstr>混合密码-加密</vt:lpstr>
      <vt:lpstr>混合密码-解密</vt:lpstr>
      <vt:lpstr>混合密码-加密解密流程</vt:lpstr>
      <vt:lpstr>单向散列函数（One-way hash function）</vt:lpstr>
      <vt:lpstr>单向散列函数的特点</vt:lpstr>
      <vt:lpstr>单向散列函数</vt:lpstr>
      <vt:lpstr>如何防止数据被篡改</vt:lpstr>
      <vt:lpstr>单向散列函数的应用 – 防止数据被篡改</vt:lpstr>
      <vt:lpstr>单向散列函数的应用 – 口令加密</vt:lpstr>
      <vt:lpstr>想象以下场景</vt:lpstr>
      <vt:lpstr>数字签名</vt:lpstr>
      <vt:lpstr>数字签名和公钥密码</vt:lpstr>
      <vt:lpstr>数字签名的过程</vt:lpstr>
      <vt:lpstr>数字签名的过程 – 改进</vt:lpstr>
      <vt:lpstr>数字签名 – 疑惑</vt:lpstr>
      <vt:lpstr>数字签名无法解决的问题</vt:lpstr>
      <vt:lpstr>证书（Certificate）</vt:lpstr>
      <vt:lpstr>证书的利用</vt:lpstr>
      <vt:lpstr>证书的注册和下载</vt:lpstr>
      <vt:lpstr>iOS签名机制</vt:lpstr>
      <vt:lpstr>iOS签名机制 – 流程图</vt:lpstr>
      <vt:lpstr>iOS签名机制 – 生成Mac设备的公私钥</vt:lpstr>
      <vt:lpstr>iOS签名机制 – 获得证书</vt:lpstr>
      <vt:lpstr>iOS签名机制 – 获得证书</vt:lpstr>
      <vt:lpstr>iOS签名机制 – 生成mobileprovision</vt:lpstr>
      <vt:lpstr>iOS签名机制 – 生成mobileprovision</vt:lpstr>
      <vt:lpstr>iOS签名机制 – 安全检测</vt:lpstr>
      <vt:lpstr>iOS签名机制 - AppStore</vt:lpstr>
      <vt:lpstr>p12文件</vt:lpstr>
    </vt:vector>
  </TitlesOfParts>
  <Company/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李明杰</dc:creator>
  <cp:lastModifiedBy>翁恒丛</cp:lastModifiedBy>
  <cp:revision>765</cp:revision>
  <dcterms:created xsi:type="dcterms:W3CDTF">2017-11-23T13:35:11Z</dcterms:created>
  <dcterms:modified xsi:type="dcterms:W3CDTF">2018-11-02T09:10:07Z</dcterms:modified>
</cp:coreProperties>
</file>